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58" r:id="rId4"/>
    <p:sldId id="276" r:id="rId5"/>
    <p:sldId id="277" r:id="rId6"/>
    <p:sldId id="265" r:id="rId7"/>
    <p:sldId id="262" r:id="rId8"/>
    <p:sldId id="278" r:id="rId9"/>
    <p:sldId id="285" r:id="rId10"/>
    <p:sldId id="282" r:id="rId11"/>
    <p:sldId id="284" r:id="rId12"/>
    <p:sldId id="283" r:id="rId13"/>
    <p:sldId id="286" r:id="rId14"/>
    <p:sldId id="288" r:id="rId15"/>
    <p:sldId id="281" r:id="rId16"/>
    <p:sldId id="280" r:id="rId17"/>
    <p:sldId id="287" r:id="rId18"/>
    <p:sldId id="266" r:id="rId19"/>
    <p:sldId id="289" r:id="rId20"/>
    <p:sldId id="259" r:id="rId21"/>
    <p:sldId id="268" r:id="rId22"/>
    <p:sldId id="269" r:id="rId23"/>
    <p:sldId id="260" r:id="rId24"/>
    <p:sldId id="271" r:id="rId25"/>
    <p:sldId id="257" r:id="rId26"/>
    <p:sldId id="272" r:id="rId27"/>
    <p:sldId id="273" r:id="rId28"/>
    <p:sldId id="270" r:id="rId29"/>
    <p:sldId id="264" r:id="rId30"/>
  </p:sldIdLst>
  <p:sldSz cx="9144000" cy="6858000" type="screen4x3"/>
  <p:notesSz cx="6858000" cy="9144000"/>
  <p:custDataLst>
    <p:tags r:id="rId31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B:\01_FABRE%202020-2021-NEW-\01_COURS%20SVT%20SPE%20TERM\01_Geol%20Passe%20Terre%20+%20Datations\04_TP%20Roche%20X%20Alpes\CORR\Datation%20roche%20X%20XLSX%20COR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B:\01_FABRE%202020-2021-NEW-\01_COURS%20SVT%20SPE%20TERM\01_Geol%20Passe%20Terre%20+%20Datations\04_TP%20Roche%20X%20Alpes\CORR\Datation%20roche%20X%20XLSX%20COR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2400" b="1" u="none">
                <a:latin typeface="Comic Sans MS" pitchFamily="66" charset="0"/>
              </a:defRPr>
            </a:pPr>
            <a:r>
              <a:rPr lang="en-US" sz="2400" b="1" u="none" dirty="0" smtClean="0">
                <a:latin typeface="Comic Sans MS" pitchFamily="66" charset="0"/>
              </a:rPr>
              <a:t>Rapports </a:t>
            </a:r>
            <a:r>
              <a:rPr lang="en-US" sz="2400" b="1" u="none" dirty="0" err="1" smtClean="0">
                <a:latin typeface="Comic Sans MS" pitchFamily="66" charset="0"/>
              </a:rPr>
              <a:t>isotopiques</a:t>
            </a:r>
            <a:r>
              <a:rPr lang="en-US" sz="2400" b="1" u="none" dirty="0" smtClean="0">
                <a:latin typeface="Comic Sans MS" pitchFamily="66" charset="0"/>
              </a:rPr>
              <a:t>  </a:t>
            </a:r>
          </a:p>
          <a:p>
            <a:pPr>
              <a:defRPr sz="2400" b="1" u="none">
                <a:latin typeface="Comic Sans MS" pitchFamily="66" charset="0"/>
              </a:defRPr>
            </a:pPr>
            <a:r>
              <a:rPr lang="en-US" sz="2400" b="1" u="none" dirty="0" smtClean="0">
                <a:latin typeface="Comic Sans MS" pitchFamily="66" charset="0"/>
              </a:rPr>
              <a:t>des </a:t>
            </a:r>
            <a:r>
              <a:rPr lang="en-US" sz="2400" b="1" u="none" dirty="0" err="1" smtClean="0">
                <a:latin typeface="Comic Sans MS" pitchFamily="66" charset="0"/>
              </a:rPr>
              <a:t>échantillons</a:t>
            </a:r>
            <a:r>
              <a:rPr lang="en-US" sz="2400" b="1" u="none" dirty="0" smtClean="0">
                <a:latin typeface="Comic Sans MS" pitchFamily="66" charset="0"/>
              </a:rPr>
              <a:t> de </a:t>
            </a:r>
            <a:r>
              <a:rPr lang="en-US" sz="2400" b="1" u="none" dirty="0" err="1" smtClean="0">
                <a:latin typeface="Comic Sans MS" pitchFamily="66" charset="0"/>
              </a:rPr>
              <a:t>roche</a:t>
            </a:r>
            <a:r>
              <a:rPr lang="en-US" sz="2400" b="1" u="none" dirty="0" smtClean="0">
                <a:latin typeface="Comic Sans MS" pitchFamily="66" charset="0"/>
              </a:rPr>
              <a:t> X </a:t>
            </a:r>
          </a:p>
          <a:p>
            <a:pPr>
              <a:defRPr sz="2400" b="1" u="none">
                <a:latin typeface="Comic Sans MS" pitchFamily="66" charset="0"/>
              </a:defRPr>
            </a:pPr>
            <a:r>
              <a:rPr lang="en-US" sz="2400" b="1" u="none" dirty="0" smtClean="0">
                <a:latin typeface="Comic Sans MS" pitchFamily="66" charset="0"/>
              </a:rPr>
              <a:t>(</a:t>
            </a:r>
            <a:r>
              <a:rPr lang="en-US" sz="2400" b="1" u="none" dirty="0" err="1" smtClean="0">
                <a:latin typeface="Comic Sans MS" pitchFamily="66" charset="0"/>
              </a:rPr>
              <a:t>méthode</a:t>
            </a:r>
            <a:r>
              <a:rPr lang="en-US" sz="2400" b="1" u="none" baseline="0" dirty="0" smtClean="0">
                <a:latin typeface="Comic Sans MS" pitchFamily="66" charset="0"/>
              </a:rPr>
              <a:t> </a:t>
            </a:r>
            <a:r>
              <a:rPr lang="en-US" sz="2400" b="1" u="none" baseline="0" dirty="0" err="1" smtClean="0">
                <a:latin typeface="Comic Sans MS" pitchFamily="66" charset="0"/>
              </a:rPr>
              <a:t>isochrone</a:t>
            </a:r>
            <a:r>
              <a:rPr lang="en-US" sz="2400" b="1" u="none" baseline="0" dirty="0" smtClean="0">
                <a:latin typeface="Comic Sans MS" pitchFamily="66" charset="0"/>
              </a:rPr>
              <a:t> au </a:t>
            </a:r>
            <a:r>
              <a:rPr lang="fr-FR" sz="2400" b="1" i="0" u="none" strike="noStrike" baseline="0" dirty="0" err="1" smtClean="0">
                <a:latin typeface="Comic Sans MS" pitchFamily="66" charset="0"/>
              </a:rPr>
              <a:t>Sm</a:t>
            </a:r>
            <a:r>
              <a:rPr lang="fr-FR" sz="2400" b="1" i="0" u="none" strike="noStrike" baseline="0" dirty="0" smtClean="0">
                <a:latin typeface="Comic Sans MS" pitchFamily="66" charset="0"/>
              </a:rPr>
              <a:t>/</a:t>
            </a:r>
            <a:r>
              <a:rPr lang="fr-FR" sz="2400" b="1" i="0" u="none" strike="noStrike" baseline="0" dirty="0" err="1" smtClean="0">
                <a:latin typeface="Comic Sans MS" pitchFamily="66" charset="0"/>
              </a:rPr>
              <a:t>Nd</a:t>
            </a:r>
            <a:r>
              <a:rPr lang="fr-FR" sz="2400" b="1" i="0" u="none" strike="noStrike" baseline="0" dirty="0" smtClean="0">
                <a:latin typeface="Comic Sans MS" pitchFamily="66" charset="0"/>
              </a:rPr>
              <a:t>)</a:t>
            </a:r>
            <a:endParaRPr lang="en-US" sz="2400" b="1" u="none" dirty="0">
              <a:latin typeface="Comic Sans MS" pitchFamily="66" charset="0"/>
            </a:endParaRP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Feuil1!$C$7</c:f>
              <c:strCache>
                <c:ptCount val="1"/>
                <c:pt idx="0">
                  <c:v>Y= 143Nd / 144Nd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Eq val="1"/>
            <c:trendlineLbl>
              <c:layout>
                <c:manualLayout>
                  <c:x val="-5.9835944154353234E-3"/>
                  <c:y val="-5.2789548956641515E-2"/>
                </c:manualLayout>
              </c:layout>
              <c:numFmt formatCode="#,##0.0000" sourceLinked="0"/>
              <c:spPr>
                <a:noFill/>
              </c:spPr>
              <c:txPr>
                <a:bodyPr/>
                <a:lstStyle/>
                <a:p>
                  <a:pPr>
                    <a:defRPr sz="2800"/>
                  </a:pPr>
                  <a:endParaRPr lang="fr-FR"/>
                </a:p>
              </c:txPr>
            </c:trendlineLbl>
          </c:trendline>
          <c:xVal>
            <c:numRef>
              <c:f>Feuil1!$B$8:$B$15</c:f>
              <c:numCache>
                <c:formatCode>General</c:formatCode>
                <c:ptCount val="8"/>
                <c:pt idx="0">
                  <c:v>0.19139999999999999</c:v>
                </c:pt>
                <c:pt idx="1">
                  <c:v>0.18340000000000004</c:v>
                </c:pt>
                <c:pt idx="2">
                  <c:v>0.18320000000000003</c:v>
                </c:pt>
                <c:pt idx="3">
                  <c:v>0.26240000000000002</c:v>
                </c:pt>
                <c:pt idx="4">
                  <c:v>0.2621</c:v>
                </c:pt>
                <c:pt idx="5">
                  <c:v>0.19339999999999999</c:v>
                </c:pt>
                <c:pt idx="6">
                  <c:v>0.24020000000000002</c:v>
                </c:pt>
                <c:pt idx="7">
                  <c:v>0.16969999999999999</c:v>
                </c:pt>
              </c:numCache>
            </c:numRef>
          </c:xVal>
          <c:yVal>
            <c:numRef>
              <c:f>Feuil1!$C$8:$C$15</c:f>
              <c:numCache>
                <c:formatCode>General</c:formatCode>
                <c:ptCount val="8"/>
                <c:pt idx="0">
                  <c:v>0.513069</c:v>
                </c:pt>
                <c:pt idx="1">
                  <c:v>0.51308699999999985</c:v>
                </c:pt>
                <c:pt idx="2">
                  <c:v>0.51307999999999998</c:v>
                </c:pt>
                <c:pt idx="3">
                  <c:v>0.51317299999999988</c:v>
                </c:pt>
                <c:pt idx="4">
                  <c:v>0.51317900000000005</c:v>
                </c:pt>
                <c:pt idx="5">
                  <c:v>0.513073</c:v>
                </c:pt>
                <c:pt idx="6">
                  <c:v>0.51315199999999994</c:v>
                </c:pt>
                <c:pt idx="7">
                  <c:v>0.51308399999999987</c:v>
                </c:pt>
              </c:numCache>
            </c:numRef>
          </c:yVal>
        </c:ser>
        <c:axId val="89350144"/>
        <c:axId val="89351680"/>
      </c:scatterChart>
      <c:valAx>
        <c:axId val="89350144"/>
        <c:scaling>
          <c:orientation val="minMax"/>
        </c:scaling>
        <c:axPos val="b"/>
        <c:numFmt formatCode="General" sourceLinked="1"/>
        <c:tickLblPos val="nextTo"/>
        <c:crossAx val="89351680"/>
        <c:crosses val="autoZero"/>
        <c:crossBetween val="midCat"/>
      </c:valAx>
      <c:valAx>
        <c:axId val="89351680"/>
        <c:scaling>
          <c:orientation val="minMax"/>
        </c:scaling>
        <c:axPos val="l"/>
        <c:majorGridlines/>
        <c:numFmt formatCode="General" sourceLinked="1"/>
        <c:tickLblPos val="nextTo"/>
        <c:crossAx val="89350144"/>
        <c:crosses val="autoZero"/>
        <c:crossBetween val="midCat"/>
      </c:valAx>
    </c:plotArea>
    <c:plotVisOnly val="1"/>
  </c:chart>
  <c:txPr>
    <a:bodyPr/>
    <a:lstStyle/>
    <a:p>
      <a:pPr>
        <a:defRPr sz="2000"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2400" b="1" u="none">
                <a:latin typeface="Comic Sans MS" pitchFamily="66" charset="0"/>
              </a:defRPr>
            </a:pPr>
            <a:r>
              <a:rPr lang="en-US" sz="2400" b="1" u="none" dirty="0" smtClean="0">
                <a:latin typeface="Comic Sans MS" pitchFamily="66" charset="0"/>
              </a:rPr>
              <a:t>Rapports </a:t>
            </a:r>
            <a:r>
              <a:rPr lang="en-US" sz="2400" b="1" u="none" dirty="0" err="1" smtClean="0">
                <a:latin typeface="Comic Sans MS" pitchFamily="66" charset="0"/>
              </a:rPr>
              <a:t>isotopiques</a:t>
            </a:r>
            <a:r>
              <a:rPr lang="en-US" sz="2400" b="1" u="none" dirty="0" smtClean="0">
                <a:latin typeface="Comic Sans MS" pitchFamily="66" charset="0"/>
              </a:rPr>
              <a:t>  </a:t>
            </a:r>
          </a:p>
          <a:p>
            <a:pPr>
              <a:defRPr sz="2400" b="1" u="none">
                <a:latin typeface="Comic Sans MS" pitchFamily="66" charset="0"/>
              </a:defRPr>
            </a:pPr>
            <a:r>
              <a:rPr lang="en-US" sz="2400" b="1" u="none" dirty="0" smtClean="0">
                <a:latin typeface="Comic Sans MS" pitchFamily="66" charset="0"/>
              </a:rPr>
              <a:t>des </a:t>
            </a:r>
            <a:r>
              <a:rPr lang="en-US" sz="2400" b="1" u="none" dirty="0" err="1" smtClean="0">
                <a:latin typeface="Comic Sans MS" pitchFamily="66" charset="0"/>
              </a:rPr>
              <a:t>échantillons</a:t>
            </a:r>
            <a:r>
              <a:rPr lang="en-US" sz="2400" b="1" u="none" dirty="0" smtClean="0">
                <a:latin typeface="Comic Sans MS" pitchFamily="66" charset="0"/>
              </a:rPr>
              <a:t> de </a:t>
            </a:r>
            <a:r>
              <a:rPr lang="en-US" sz="2400" b="1" u="none" dirty="0" err="1" smtClean="0">
                <a:latin typeface="Comic Sans MS" pitchFamily="66" charset="0"/>
              </a:rPr>
              <a:t>roche</a:t>
            </a:r>
            <a:r>
              <a:rPr lang="en-US" sz="2400" b="1" u="none" dirty="0" smtClean="0">
                <a:latin typeface="Comic Sans MS" pitchFamily="66" charset="0"/>
              </a:rPr>
              <a:t> X </a:t>
            </a:r>
          </a:p>
          <a:p>
            <a:pPr>
              <a:defRPr sz="2400" b="1" u="none">
                <a:latin typeface="Comic Sans MS" pitchFamily="66" charset="0"/>
              </a:defRPr>
            </a:pPr>
            <a:r>
              <a:rPr lang="en-US" sz="2400" b="1" u="none" dirty="0" smtClean="0">
                <a:latin typeface="Comic Sans MS" pitchFamily="66" charset="0"/>
              </a:rPr>
              <a:t>(</a:t>
            </a:r>
            <a:r>
              <a:rPr lang="en-US" sz="2400" b="1" u="none" dirty="0" err="1" smtClean="0">
                <a:latin typeface="Comic Sans MS" pitchFamily="66" charset="0"/>
              </a:rPr>
              <a:t>méthode</a:t>
            </a:r>
            <a:r>
              <a:rPr lang="en-US" sz="2400" b="1" u="none" baseline="0" dirty="0" smtClean="0">
                <a:latin typeface="Comic Sans MS" pitchFamily="66" charset="0"/>
              </a:rPr>
              <a:t> </a:t>
            </a:r>
            <a:r>
              <a:rPr lang="en-US" sz="2400" b="1" u="none" baseline="0" dirty="0" err="1" smtClean="0">
                <a:latin typeface="Comic Sans MS" pitchFamily="66" charset="0"/>
              </a:rPr>
              <a:t>isochrone</a:t>
            </a:r>
            <a:r>
              <a:rPr lang="en-US" sz="2400" b="1" u="none" baseline="0" dirty="0" smtClean="0">
                <a:latin typeface="Comic Sans MS" pitchFamily="66" charset="0"/>
              </a:rPr>
              <a:t> au </a:t>
            </a:r>
            <a:r>
              <a:rPr lang="fr-FR" sz="2400" b="1" i="0" u="none" strike="noStrike" baseline="0" dirty="0" err="1" smtClean="0">
                <a:latin typeface="Comic Sans MS" pitchFamily="66" charset="0"/>
              </a:rPr>
              <a:t>Sm</a:t>
            </a:r>
            <a:r>
              <a:rPr lang="fr-FR" sz="2400" b="1" i="0" u="none" strike="noStrike" baseline="0" dirty="0" smtClean="0">
                <a:latin typeface="Comic Sans MS" pitchFamily="66" charset="0"/>
              </a:rPr>
              <a:t>/</a:t>
            </a:r>
            <a:r>
              <a:rPr lang="fr-FR" sz="2400" b="1" i="0" u="none" strike="noStrike" baseline="0" dirty="0" err="1" smtClean="0">
                <a:latin typeface="Comic Sans MS" pitchFamily="66" charset="0"/>
              </a:rPr>
              <a:t>Nd</a:t>
            </a:r>
            <a:r>
              <a:rPr lang="fr-FR" sz="2400" b="1" i="0" u="none" strike="noStrike" baseline="0" dirty="0" smtClean="0">
                <a:latin typeface="Comic Sans MS" pitchFamily="66" charset="0"/>
              </a:rPr>
              <a:t>)</a:t>
            </a:r>
            <a:endParaRPr lang="en-US" sz="2400" b="1" u="none" dirty="0">
              <a:latin typeface="Comic Sans MS" pitchFamily="66" charset="0"/>
            </a:endParaRP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Feuil1!$C$7</c:f>
              <c:strCache>
                <c:ptCount val="1"/>
                <c:pt idx="0">
                  <c:v>Y= 143Nd / 144Nd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Eq val="1"/>
            <c:trendlineLbl>
              <c:layout>
                <c:manualLayout>
                  <c:x val="-5.983594415435326E-3"/>
                  <c:y val="-5.2789548956641535E-2"/>
                </c:manualLayout>
              </c:layout>
              <c:numFmt formatCode="#,##0.0000" sourceLinked="0"/>
              <c:spPr>
                <a:noFill/>
              </c:spPr>
              <c:txPr>
                <a:bodyPr/>
                <a:lstStyle/>
                <a:p>
                  <a:pPr>
                    <a:defRPr sz="2800"/>
                  </a:pPr>
                  <a:endParaRPr lang="fr-FR"/>
                </a:p>
              </c:txPr>
            </c:trendlineLbl>
          </c:trendline>
          <c:xVal>
            <c:numRef>
              <c:f>Feuil1!$B$8:$B$15</c:f>
              <c:numCache>
                <c:formatCode>General</c:formatCode>
                <c:ptCount val="8"/>
                <c:pt idx="0">
                  <c:v>0.19139999999999999</c:v>
                </c:pt>
                <c:pt idx="1">
                  <c:v>0.18340000000000009</c:v>
                </c:pt>
                <c:pt idx="2">
                  <c:v>0.18320000000000008</c:v>
                </c:pt>
                <c:pt idx="3">
                  <c:v>0.26240000000000002</c:v>
                </c:pt>
                <c:pt idx="4">
                  <c:v>0.2621</c:v>
                </c:pt>
                <c:pt idx="5">
                  <c:v>0.19339999999999999</c:v>
                </c:pt>
                <c:pt idx="6">
                  <c:v>0.24020000000000008</c:v>
                </c:pt>
                <c:pt idx="7">
                  <c:v>0.16969999999999999</c:v>
                </c:pt>
              </c:numCache>
            </c:numRef>
          </c:xVal>
          <c:yVal>
            <c:numRef>
              <c:f>Feuil1!$C$8:$C$15</c:f>
              <c:numCache>
                <c:formatCode>General</c:formatCode>
                <c:ptCount val="8"/>
                <c:pt idx="0">
                  <c:v>0.513069</c:v>
                </c:pt>
                <c:pt idx="1">
                  <c:v>0.5130869999999994</c:v>
                </c:pt>
                <c:pt idx="2">
                  <c:v>0.51307999999999998</c:v>
                </c:pt>
                <c:pt idx="3">
                  <c:v>0.51317299999999966</c:v>
                </c:pt>
                <c:pt idx="4">
                  <c:v>0.51317900000000005</c:v>
                </c:pt>
                <c:pt idx="5">
                  <c:v>0.513073</c:v>
                </c:pt>
                <c:pt idx="6">
                  <c:v>0.51315199999999972</c:v>
                </c:pt>
                <c:pt idx="7">
                  <c:v>0.51308399999999965</c:v>
                </c:pt>
              </c:numCache>
            </c:numRef>
          </c:yVal>
        </c:ser>
        <c:axId val="89385600"/>
        <c:axId val="89457024"/>
      </c:scatterChart>
      <c:valAx>
        <c:axId val="89385600"/>
        <c:scaling>
          <c:orientation val="minMax"/>
        </c:scaling>
        <c:axPos val="b"/>
        <c:numFmt formatCode="General" sourceLinked="1"/>
        <c:tickLblPos val="nextTo"/>
        <c:crossAx val="89457024"/>
        <c:crosses val="autoZero"/>
        <c:crossBetween val="midCat"/>
      </c:valAx>
      <c:valAx>
        <c:axId val="89457024"/>
        <c:scaling>
          <c:orientation val="minMax"/>
        </c:scaling>
        <c:axPos val="l"/>
        <c:majorGridlines/>
        <c:numFmt formatCode="General" sourceLinked="1"/>
        <c:tickLblPos val="nextTo"/>
        <c:crossAx val="89385600"/>
        <c:crosses val="autoZero"/>
        <c:crossBetween val="midCat"/>
      </c:valAx>
    </c:plotArea>
    <c:plotVisOnly val="1"/>
  </c:chart>
  <c:txPr>
    <a:bodyPr/>
    <a:lstStyle/>
    <a:p>
      <a:pPr>
        <a:defRPr sz="2000"/>
      </a:pPr>
      <a:endParaRPr lang="fr-F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2417-6F25-4BEE-AF28-47491DB6F584}" type="datetimeFigureOut">
              <a:rPr lang="fr-FR" smtClean="0"/>
              <a:pPr/>
              <a:t>22/08/2020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A085-5C5B-4768-BA43-C7A2601388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2417-6F25-4BEE-AF28-47491DB6F584}" type="datetimeFigureOut">
              <a:rPr lang="fr-FR" smtClean="0"/>
              <a:pPr/>
              <a:t>22/08/2020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A085-5C5B-4768-BA43-C7A2601388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2417-6F25-4BEE-AF28-47491DB6F584}" type="datetimeFigureOut">
              <a:rPr lang="fr-FR" smtClean="0"/>
              <a:pPr/>
              <a:t>22/08/2020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A085-5C5B-4768-BA43-C7A2601388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2417-6F25-4BEE-AF28-47491DB6F584}" type="datetimeFigureOut">
              <a:rPr lang="fr-FR" smtClean="0"/>
              <a:pPr/>
              <a:t>22/08/2020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A085-5C5B-4768-BA43-C7A2601388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2417-6F25-4BEE-AF28-47491DB6F584}" type="datetimeFigureOut">
              <a:rPr lang="fr-FR" smtClean="0"/>
              <a:pPr/>
              <a:t>22/08/2020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A085-5C5B-4768-BA43-C7A2601388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2417-6F25-4BEE-AF28-47491DB6F584}" type="datetimeFigureOut">
              <a:rPr lang="fr-FR" smtClean="0"/>
              <a:pPr/>
              <a:t>22/08/2020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A085-5C5B-4768-BA43-C7A2601388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2417-6F25-4BEE-AF28-47491DB6F584}" type="datetimeFigureOut">
              <a:rPr lang="fr-FR" smtClean="0"/>
              <a:pPr/>
              <a:t>22/08/2020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A085-5C5B-4768-BA43-C7A2601388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2417-6F25-4BEE-AF28-47491DB6F584}" type="datetimeFigureOut">
              <a:rPr lang="fr-FR" smtClean="0"/>
              <a:pPr/>
              <a:t>22/08/2020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A085-5C5B-4768-BA43-C7A2601388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2417-6F25-4BEE-AF28-47491DB6F584}" type="datetimeFigureOut">
              <a:rPr lang="fr-FR" smtClean="0"/>
              <a:pPr/>
              <a:t>22/08/2020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A085-5C5B-4768-BA43-C7A2601388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2417-6F25-4BEE-AF28-47491DB6F584}" type="datetimeFigureOut">
              <a:rPr lang="fr-FR" smtClean="0"/>
              <a:pPr/>
              <a:t>22/08/2020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A085-5C5B-4768-BA43-C7A2601388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2417-6F25-4BEE-AF28-47491DB6F584}" type="datetimeFigureOut">
              <a:rPr lang="fr-FR" smtClean="0"/>
              <a:pPr/>
              <a:t>22/08/2020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AA085-5C5B-4768-BA43-C7A2601388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C2417-6F25-4BEE-AF28-47491DB6F584}" type="datetimeFigureOut">
              <a:rPr lang="fr-FR" smtClean="0"/>
              <a:pPr/>
              <a:t>22/08/2020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AA085-5C5B-4768-BA43-C7A2601388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5000"/>
          <a:stretch>
            <a:fillRect/>
          </a:stretch>
        </p:blipFill>
        <p:spPr bwMode="auto">
          <a:xfrm>
            <a:off x="0" y="1772816"/>
            <a:ext cx="908660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1520" y="26064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Comic Sans MS" pitchFamily="66" charset="0"/>
              </a:rPr>
              <a:t>IDENTIFICATION ET DATATION D’UNE ROCHE X RETROUVEE DANS LES ALPES</a:t>
            </a:r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IDENTIFICATION ET DATATION D’UNE ROCHE X RETROUVEE DANS LES ALPES</a:t>
            </a:r>
            <a:endParaRPr lang="fr-FR" dirty="0"/>
          </a:p>
        </p:txBody>
      </p:sp>
      <p:pic>
        <p:nvPicPr>
          <p:cNvPr id="1026" name="Picture 2" descr="B:\01_FABRE 2020-2021-NEW-\01_COURS SVT SPE TERM\01_Geol Passe Terre + Datations\xx_Ressources en vrac\CARTO France mIlion EL\Infoterre\infoterre_Alpes 50 000.jpg"/>
          <p:cNvPicPr>
            <a:picLocks noChangeAspect="1" noChangeArrowheads="1"/>
          </p:cNvPicPr>
          <p:nvPr/>
        </p:nvPicPr>
        <p:blipFill>
          <a:blip r:embed="rId2" cstate="print"/>
          <a:srcRect l="48119" t="39009" r="14896" b="14181"/>
          <a:stretch>
            <a:fillRect/>
          </a:stretch>
        </p:blipFill>
        <p:spPr bwMode="auto">
          <a:xfrm>
            <a:off x="395536" y="1104999"/>
            <a:ext cx="8147705" cy="525658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771800" y="6361583"/>
            <a:ext cx="4592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Comic Sans MS" pitchFamily="66" charset="0"/>
              </a:rPr>
              <a:t>: Zone de prélèvement des échantillons de la roche X</a:t>
            </a:r>
            <a:endParaRPr lang="fr-FR" sz="1400" dirty="0">
              <a:latin typeface="Comic Sans MS" pitchFamily="66" charset="0"/>
            </a:endParaRPr>
          </a:p>
        </p:txBody>
      </p:sp>
      <p:sp>
        <p:nvSpPr>
          <p:cNvPr id="7" name="Organigramme : Décision 6"/>
          <p:cNvSpPr/>
          <p:nvPr/>
        </p:nvSpPr>
        <p:spPr>
          <a:xfrm>
            <a:off x="2555776" y="6433591"/>
            <a:ext cx="214949" cy="144016"/>
          </a:xfrm>
          <a:prstGeom prst="flowChartDecisi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Décision 7"/>
          <p:cNvSpPr/>
          <p:nvPr/>
        </p:nvSpPr>
        <p:spPr>
          <a:xfrm>
            <a:off x="3131840" y="3337247"/>
            <a:ext cx="214949" cy="144016"/>
          </a:xfrm>
          <a:prstGeom prst="flowChartDecisi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23528" y="404664"/>
            <a:ext cx="8347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DOC 1 :  Détail de la carte géologique </a:t>
            </a:r>
            <a:r>
              <a:rPr lang="fr-FR" smtClean="0">
                <a:latin typeface="Comic Sans MS" pitchFamily="66" charset="0"/>
              </a:rPr>
              <a:t>au millionième </a:t>
            </a:r>
            <a:r>
              <a:rPr lang="fr-FR" dirty="0" smtClean="0">
                <a:latin typeface="Comic Sans MS" pitchFamily="66" charset="0"/>
              </a:rPr>
              <a:t>indiquant la zone de prélèvement des échantillons de la roche X (voir légende sur fichier annexe)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44008" y="1556792"/>
            <a:ext cx="73289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>
                <a:latin typeface="Comic Sans MS" pitchFamily="66" charset="0"/>
              </a:rPr>
              <a:t>j2c</a:t>
            </a:r>
            <a:endParaRPr lang="fr-FR" sz="2800" dirty="0"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059832" y="1844824"/>
            <a:ext cx="57419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>
                <a:latin typeface="Comic Sans MS" pitchFamily="66" charset="0"/>
              </a:rPr>
              <a:t>t3</a:t>
            </a:r>
            <a:endParaRPr lang="fr-FR" sz="2800" dirty="0">
              <a:latin typeface="Comic Sans MS" pitchFamily="66" charset="0"/>
            </a:endParaRPr>
          </a:p>
        </p:txBody>
      </p:sp>
      <p:cxnSp>
        <p:nvCxnSpPr>
          <p:cNvPr id="13" name="Connecteur droit avec flèche 12"/>
          <p:cNvCxnSpPr>
            <a:stCxn id="11" idx="2"/>
          </p:cNvCxnSpPr>
          <p:nvPr/>
        </p:nvCxnSpPr>
        <p:spPr>
          <a:xfrm flipH="1">
            <a:off x="2843808" y="2368044"/>
            <a:ext cx="503122" cy="916940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3995936" y="2060848"/>
            <a:ext cx="719146" cy="432048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501008"/>
            <a:ext cx="6552728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IDENTIFICATION ET DATATION D’UNE ROCHE X RETROUVEE DANS LES ALPES</a:t>
            </a:r>
            <a:endParaRPr lang="fr-FR" dirty="0"/>
          </a:p>
        </p:txBody>
      </p:sp>
      <p:pic>
        <p:nvPicPr>
          <p:cNvPr id="1026" name="Picture 2" descr="B:\01_FABRE 2020-2021-NEW-\01_COURS SVT SPE TERM\01_Geol Passe Terre + Datations\xx_Ressources en vrac\CARTO France mIlion EL\Infoterre\infoterre_Alpes 50 000.jpg"/>
          <p:cNvPicPr>
            <a:picLocks noChangeAspect="1" noChangeArrowheads="1"/>
          </p:cNvPicPr>
          <p:nvPr/>
        </p:nvPicPr>
        <p:blipFill>
          <a:blip r:embed="rId2" cstate="print"/>
          <a:srcRect l="48119" t="39009" r="14896" b="14181"/>
          <a:stretch>
            <a:fillRect/>
          </a:stretch>
        </p:blipFill>
        <p:spPr bwMode="auto">
          <a:xfrm>
            <a:off x="395536" y="1104999"/>
            <a:ext cx="8147705" cy="525658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771800" y="6361583"/>
            <a:ext cx="4592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Comic Sans MS" pitchFamily="66" charset="0"/>
              </a:rPr>
              <a:t>: Zone de prélèvement des échantillons de la roche X</a:t>
            </a:r>
            <a:endParaRPr lang="fr-FR" sz="1400" dirty="0">
              <a:latin typeface="Comic Sans MS" pitchFamily="66" charset="0"/>
            </a:endParaRPr>
          </a:p>
        </p:txBody>
      </p:sp>
      <p:sp>
        <p:nvSpPr>
          <p:cNvPr id="7" name="Organigramme : Décision 6"/>
          <p:cNvSpPr/>
          <p:nvPr/>
        </p:nvSpPr>
        <p:spPr>
          <a:xfrm>
            <a:off x="2555776" y="6433591"/>
            <a:ext cx="214949" cy="144016"/>
          </a:xfrm>
          <a:prstGeom prst="flowChartDecisi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Décision 7"/>
          <p:cNvSpPr/>
          <p:nvPr/>
        </p:nvSpPr>
        <p:spPr>
          <a:xfrm>
            <a:off x="3131840" y="3337247"/>
            <a:ext cx="214949" cy="144016"/>
          </a:xfrm>
          <a:prstGeom prst="flowChartDecisi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23528" y="404664"/>
            <a:ext cx="8347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DOC 1 :  Détail de la carte géologique </a:t>
            </a:r>
            <a:r>
              <a:rPr lang="fr-FR" smtClean="0">
                <a:latin typeface="Comic Sans MS" pitchFamily="66" charset="0"/>
              </a:rPr>
              <a:t>au millionième </a:t>
            </a:r>
            <a:r>
              <a:rPr lang="fr-FR" dirty="0" smtClean="0">
                <a:latin typeface="Comic Sans MS" pitchFamily="66" charset="0"/>
              </a:rPr>
              <a:t>indiquant la zone de prélèvement des échantillons de la roche X (voir légende sur fichier annexe)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44008" y="1556792"/>
            <a:ext cx="73289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>
                <a:latin typeface="Comic Sans MS" pitchFamily="66" charset="0"/>
              </a:rPr>
              <a:t>j2c</a:t>
            </a:r>
            <a:endParaRPr lang="fr-FR" sz="2800" dirty="0"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059832" y="1844824"/>
            <a:ext cx="57419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>
                <a:latin typeface="Comic Sans MS" pitchFamily="66" charset="0"/>
              </a:rPr>
              <a:t>t3</a:t>
            </a:r>
            <a:endParaRPr lang="fr-FR" sz="2800" dirty="0">
              <a:latin typeface="Comic Sans MS" pitchFamily="66" charset="0"/>
            </a:endParaRPr>
          </a:p>
        </p:txBody>
      </p:sp>
      <p:cxnSp>
        <p:nvCxnSpPr>
          <p:cNvPr id="13" name="Connecteur droit avec flèche 12"/>
          <p:cNvCxnSpPr>
            <a:stCxn id="11" idx="2"/>
          </p:cNvCxnSpPr>
          <p:nvPr/>
        </p:nvCxnSpPr>
        <p:spPr>
          <a:xfrm flipH="1">
            <a:off x="2843808" y="2368044"/>
            <a:ext cx="503122" cy="916940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3995936" y="2060848"/>
            <a:ext cx="719146" cy="432048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501008"/>
            <a:ext cx="6552728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2411760" y="5157192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175 MA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339752" y="3501008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65 MA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868144" y="5661248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203 MA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868144" y="6084004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230 MA</a:t>
            </a:r>
            <a:endParaRPr lang="fr-FR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IDENTIFICATION ET DATATION D’UNE ROCHE X RETROUVEE DANS LES ALPES</a:t>
            </a:r>
            <a:endParaRPr lang="fr-FR" dirty="0"/>
          </a:p>
        </p:txBody>
      </p:sp>
      <p:pic>
        <p:nvPicPr>
          <p:cNvPr id="1026" name="Picture 2" descr="B:\01_FABRE 2020-2021-NEW-\01_COURS SVT SPE TERM\01_Geol Passe Terre + Datations\xx_Ressources en vrac\CARTO France mIlion EL\Infoterre\infoterre_Alpes 50 000.jpg"/>
          <p:cNvPicPr>
            <a:picLocks noChangeAspect="1" noChangeArrowheads="1"/>
          </p:cNvPicPr>
          <p:nvPr/>
        </p:nvPicPr>
        <p:blipFill>
          <a:blip r:embed="rId2" cstate="print"/>
          <a:srcRect l="48119" t="39009" r="14896" b="14181"/>
          <a:stretch>
            <a:fillRect/>
          </a:stretch>
        </p:blipFill>
        <p:spPr bwMode="auto">
          <a:xfrm>
            <a:off x="395536" y="1104999"/>
            <a:ext cx="8147705" cy="525658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771800" y="6361583"/>
            <a:ext cx="4592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Comic Sans MS" pitchFamily="66" charset="0"/>
              </a:rPr>
              <a:t>: Zone de prélèvement des échantillons de la roche X</a:t>
            </a:r>
            <a:endParaRPr lang="fr-FR" sz="1400" dirty="0">
              <a:latin typeface="Comic Sans MS" pitchFamily="66" charset="0"/>
            </a:endParaRPr>
          </a:p>
        </p:txBody>
      </p:sp>
      <p:sp>
        <p:nvSpPr>
          <p:cNvPr id="7" name="Organigramme : Décision 6"/>
          <p:cNvSpPr/>
          <p:nvPr/>
        </p:nvSpPr>
        <p:spPr>
          <a:xfrm>
            <a:off x="2555776" y="6433591"/>
            <a:ext cx="214949" cy="144016"/>
          </a:xfrm>
          <a:prstGeom prst="flowChartDecisi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Décision 7"/>
          <p:cNvSpPr/>
          <p:nvPr/>
        </p:nvSpPr>
        <p:spPr>
          <a:xfrm>
            <a:off x="3131840" y="3337247"/>
            <a:ext cx="214949" cy="144016"/>
          </a:xfrm>
          <a:prstGeom prst="flowChartDecisi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23528" y="404664"/>
            <a:ext cx="8347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DOC 1 :  Détail de la carte géologique </a:t>
            </a:r>
            <a:r>
              <a:rPr lang="fr-FR" smtClean="0">
                <a:latin typeface="Comic Sans MS" pitchFamily="66" charset="0"/>
              </a:rPr>
              <a:t>au millionième </a:t>
            </a:r>
            <a:r>
              <a:rPr lang="fr-FR" dirty="0" smtClean="0">
                <a:latin typeface="Comic Sans MS" pitchFamily="66" charset="0"/>
              </a:rPr>
              <a:t>indiquant la zone de prélèvement des échantillons de la roche X (voir légende sur fichier annexe)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44008" y="1556792"/>
            <a:ext cx="73289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>
                <a:latin typeface="Comic Sans MS" pitchFamily="66" charset="0"/>
              </a:rPr>
              <a:t>j2c</a:t>
            </a:r>
            <a:endParaRPr lang="fr-FR" sz="2800" dirty="0"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059832" y="1844824"/>
            <a:ext cx="57419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>
                <a:latin typeface="Comic Sans MS" pitchFamily="66" charset="0"/>
              </a:rPr>
              <a:t>t3</a:t>
            </a:r>
            <a:endParaRPr lang="fr-FR" sz="2800" dirty="0">
              <a:latin typeface="Comic Sans MS" pitchFamily="66" charset="0"/>
            </a:endParaRPr>
          </a:p>
        </p:txBody>
      </p:sp>
      <p:cxnSp>
        <p:nvCxnSpPr>
          <p:cNvPr id="13" name="Connecteur droit avec flèche 12"/>
          <p:cNvCxnSpPr>
            <a:stCxn id="11" idx="2"/>
          </p:cNvCxnSpPr>
          <p:nvPr/>
        </p:nvCxnSpPr>
        <p:spPr>
          <a:xfrm flipH="1">
            <a:off x="2843808" y="2368044"/>
            <a:ext cx="503122" cy="916940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3995936" y="2060848"/>
            <a:ext cx="719146" cy="432048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51520" y="4005064"/>
            <a:ext cx="889248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>
                <a:latin typeface="Comic Sans MS" pitchFamily="66" charset="0"/>
              </a:rPr>
              <a:t>La roche X A été prélevée au niveau d’un massif ophiolitique (</a:t>
            </a:r>
            <a:r>
              <a:rPr lang="fr-FR" sz="2400" dirty="0" err="1" smtClean="0">
                <a:latin typeface="Comic Sans MS" pitchFamily="66" charset="0"/>
              </a:rPr>
              <a:t>oph</a:t>
            </a:r>
            <a:r>
              <a:rPr lang="fr-FR" sz="2400" dirty="0" smtClean="0">
                <a:latin typeface="Comic Sans MS" pitchFamily="66" charset="0"/>
              </a:rPr>
              <a:t> sur la légende, couleur vert sombre)</a:t>
            </a:r>
          </a:p>
          <a:p>
            <a:r>
              <a:rPr lang="fr-FR" sz="2400" dirty="0" smtClean="0">
                <a:latin typeface="Comic Sans MS" pitchFamily="66" charset="0"/>
              </a:rPr>
              <a:t>Ce massif (et les autres vert sombres) sont en contact normal avec les terrains j2c (Jurassique moyen-crétacé sup)</a:t>
            </a:r>
          </a:p>
          <a:p>
            <a:r>
              <a:rPr lang="fr-FR" sz="2400" dirty="0" smtClean="0">
                <a:latin typeface="Comic Sans MS" pitchFamily="66" charset="0"/>
              </a:rPr>
              <a:t>Ce massif est au contact des terrains t3 (Trias sup), mais séparé par une faille normale</a:t>
            </a:r>
            <a:endParaRPr lang="fr-FR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IDENTIFICATION ET DATATION D’UNE ROCHE X RETROUVEE DANS LES ALPES</a:t>
            </a:r>
            <a:endParaRPr lang="fr-FR" dirty="0"/>
          </a:p>
        </p:txBody>
      </p:sp>
      <p:pic>
        <p:nvPicPr>
          <p:cNvPr id="1026" name="Picture 2" descr="B:\01_FABRE 2020-2021-NEW-\01_COURS SVT SPE TERM\01_Geol Passe Terre + Datations\xx_Ressources en vrac\CARTO France mIlion EL\Infoterre\infoterre_Alpes 50 000.jpg"/>
          <p:cNvPicPr>
            <a:picLocks noChangeAspect="1" noChangeArrowheads="1"/>
          </p:cNvPicPr>
          <p:nvPr/>
        </p:nvPicPr>
        <p:blipFill>
          <a:blip r:embed="rId2" cstate="print"/>
          <a:srcRect l="48119" t="39009" r="14896" b="14181"/>
          <a:stretch>
            <a:fillRect/>
          </a:stretch>
        </p:blipFill>
        <p:spPr bwMode="auto">
          <a:xfrm>
            <a:off x="395536" y="1104999"/>
            <a:ext cx="8147705" cy="525658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771800" y="6361583"/>
            <a:ext cx="4592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Comic Sans MS" pitchFamily="66" charset="0"/>
              </a:rPr>
              <a:t>: Zone de prélèvement des échantillons de la roche X</a:t>
            </a:r>
            <a:endParaRPr lang="fr-FR" sz="1400" dirty="0">
              <a:latin typeface="Comic Sans MS" pitchFamily="66" charset="0"/>
            </a:endParaRPr>
          </a:p>
        </p:txBody>
      </p:sp>
      <p:sp>
        <p:nvSpPr>
          <p:cNvPr id="7" name="Organigramme : Décision 6"/>
          <p:cNvSpPr/>
          <p:nvPr/>
        </p:nvSpPr>
        <p:spPr>
          <a:xfrm>
            <a:off x="2555776" y="6433591"/>
            <a:ext cx="214949" cy="144016"/>
          </a:xfrm>
          <a:prstGeom prst="flowChartDecisi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Décision 7"/>
          <p:cNvSpPr/>
          <p:nvPr/>
        </p:nvSpPr>
        <p:spPr>
          <a:xfrm>
            <a:off x="3131840" y="3337247"/>
            <a:ext cx="214949" cy="144016"/>
          </a:xfrm>
          <a:prstGeom prst="flowChartDecisi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23528" y="404664"/>
            <a:ext cx="8347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DOC 1 :  Détail de la carte géologique </a:t>
            </a:r>
            <a:r>
              <a:rPr lang="fr-FR" smtClean="0">
                <a:latin typeface="Comic Sans MS" pitchFamily="66" charset="0"/>
              </a:rPr>
              <a:t>au millionième </a:t>
            </a:r>
            <a:r>
              <a:rPr lang="fr-FR" dirty="0" smtClean="0">
                <a:latin typeface="Comic Sans MS" pitchFamily="66" charset="0"/>
              </a:rPr>
              <a:t>indiquant la zone de prélèvement des échantillons de la roche X (voir légende sur fichier annexe)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44008" y="1556792"/>
            <a:ext cx="73289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>
                <a:latin typeface="Comic Sans MS" pitchFamily="66" charset="0"/>
              </a:rPr>
              <a:t>j2c</a:t>
            </a:r>
            <a:endParaRPr lang="fr-FR" sz="2800" dirty="0"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059832" y="1844824"/>
            <a:ext cx="57419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>
                <a:latin typeface="Comic Sans MS" pitchFamily="66" charset="0"/>
              </a:rPr>
              <a:t>t3</a:t>
            </a:r>
            <a:endParaRPr lang="fr-FR" sz="2800" dirty="0">
              <a:latin typeface="Comic Sans MS" pitchFamily="66" charset="0"/>
            </a:endParaRPr>
          </a:p>
        </p:txBody>
      </p:sp>
      <p:cxnSp>
        <p:nvCxnSpPr>
          <p:cNvPr id="13" name="Connecteur droit avec flèche 12"/>
          <p:cNvCxnSpPr>
            <a:stCxn id="11" idx="2"/>
          </p:cNvCxnSpPr>
          <p:nvPr/>
        </p:nvCxnSpPr>
        <p:spPr>
          <a:xfrm flipH="1">
            <a:off x="2843808" y="2368044"/>
            <a:ext cx="503122" cy="916940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3995936" y="2060848"/>
            <a:ext cx="719146" cy="432048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07504" y="4653136"/>
            <a:ext cx="889248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>
                <a:latin typeface="Comic Sans MS" pitchFamily="66" charset="0"/>
              </a:rPr>
              <a:t>D’après la disposition de ce massif ophiolitique, on peut supposer que son âge est proche du Jurassique moyen – Crétacé Sup (175-65 MA) mais cela reste à confirmer (et à préciser) par la datation absolue (</a:t>
            </a:r>
            <a:r>
              <a:rPr lang="fr-FR" sz="2400" dirty="0" err="1" smtClean="0">
                <a:latin typeface="Comic Sans MS" pitchFamily="66" charset="0"/>
              </a:rPr>
              <a:t>radiochronologie</a:t>
            </a:r>
            <a:r>
              <a:rPr lang="fr-FR" sz="2400" dirty="0" smtClean="0">
                <a:latin typeface="Comic Sans MS" pitchFamily="66" charset="0"/>
              </a:rPr>
              <a:t>)</a:t>
            </a:r>
            <a:endParaRPr lang="fr-FR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9632" y="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IDENTIFICATION ET DATATION D’UNE ROCHE X RETROUVEE DANS LES ALPES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51520" y="40466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 smtClean="0">
                <a:latin typeface="Comic Sans MS" pitchFamily="66" charset="0"/>
              </a:rPr>
              <a:t>DOC 5 : Composition chimique de quelques minéraux</a:t>
            </a:r>
            <a:endParaRPr lang="fr-FR" dirty="0">
              <a:latin typeface="Comic Sans MS" pitchFamily="66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683568" y="1196752"/>
          <a:ext cx="7704856" cy="48965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26908"/>
                <a:gridCol w="4677948"/>
              </a:tblGrid>
              <a:tr h="272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kern="1200" dirty="0" smtClean="0"/>
                        <a:t>Minéral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Formule </a:t>
                      </a:r>
                      <a:r>
                        <a:rPr lang="fr-FR" sz="1600" b="1" kern="1200" dirty="0" smtClean="0"/>
                        <a:t>chimique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Glaucophane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 dirty="0"/>
                        <a:t>[Si</a:t>
                      </a:r>
                      <a:r>
                        <a:rPr lang="fr-FR" sz="1600" kern="1200" baseline="-25000" dirty="0"/>
                        <a:t>8</a:t>
                      </a:r>
                      <a:r>
                        <a:rPr lang="fr-FR" sz="1600" kern="1200" dirty="0"/>
                        <a:t>O</a:t>
                      </a:r>
                      <a:r>
                        <a:rPr lang="fr-FR" sz="1600" kern="1200" baseline="-25000" dirty="0"/>
                        <a:t>22</a:t>
                      </a:r>
                      <a:r>
                        <a:rPr lang="fr-FR" sz="1600" kern="1200" dirty="0"/>
                        <a:t>(OH)</a:t>
                      </a:r>
                      <a:r>
                        <a:rPr lang="fr-FR" sz="1600" kern="1200" baseline="-25000" dirty="0"/>
                        <a:t>2</a:t>
                      </a:r>
                      <a:r>
                        <a:rPr lang="fr-FR" sz="1600" kern="1200" dirty="0"/>
                        <a:t>]Na</a:t>
                      </a:r>
                      <a:r>
                        <a:rPr lang="fr-FR" sz="1600" kern="1200" baseline="-25000" dirty="0"/>
                        <a:t>2</a:t>
                      </a:r>
                      <a:r>
                        <a:rPr lang="fr-FR" sz="1600" kern="1200" dirty="0"/>
                        <a:t>Mg</a:t>
                      </a:r>
                      <a:r>
                        <a:rPr lang="fr-FR" sz="1600" kern="1200" baseline="-25000" dirty="0"/>
                        <a:t>3</a:t>
                      </a:r>
                      <a:r>
                        <a:rPr lang="fr-FR" sz="1600" kern="1200" dirty="0"/>
                        <a:t>Al</a:t>
                      </a:r>
                      <a:r>
                        <a:rPr lang="fr-FR" sz="1600" kern="1200" baseline="-25000" dirty="0"/>
                        <a:t>2</a:t>
                      </a:r>
                      <a:endParaRPr lang="fr-FR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 dirty="0"/>
                        <a:t>Chlorite</a:t>
                      </a:r>
                      <a:endParaRPr lang="fr-FR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[(Si,Al)</a:t>
                      </a:r>
                      <a:r>
                        <a:rPr lang="fr-FR" sz="1600" kern="1200" baseline="-25000"/>
                        <a:t>4</a:t>
                      </a:r>
                      <a:r>
                        <a:rPr lang="fr-FR" sz="1600" kern="1200"/>
                        <a:t>O</a:t>
                      </a:r>
                      <a:r>
                        <a:rPr lang="fr-FR" sz="1600" kern="1200" baseline="-25000"/>
                        <a:t>10</a:t>
                      </a:r>
                      <a:r>
                        <a:rPr lang="fr-FR" sz="1600" kern="1200"/>
                        <a:t>(OH)</a:t>
                      </a:r>
                      <a:r>
                        <a:rPr lang="fr-FR" sz="1600" kern="1200" baseline="-25000"/>
                        <a:t>2</a:t>
                      </a:r>
                      <a:r>
                        <a:rPr lang="fr-FR" sz="1600" kern="1200"/>
                        <a:t>](OH)</a:t>
                      </a:r>
                      <a:r>
                        <a:rPr lang="fr-FR" sz="1600" kern="1200" baseline="-25000"/>
                        <a:t>6</a:t>
                      </a:r>
                      <a:r>
                        <a:rPr lang="fr-FR" sz="1600" kern="1200"/>
                        <a:t>(Mg,Fe,Al)</a:t>
                      </a:r>
                      <a:r>
                        <a:rPr lang="fr-FR" sz="1600" kern="1200" baseline="-25000"/>
                        <a:t>3</a:t>
                      </a:r>
                      <a:r>
                        <a:rPr lang="fr-FR" sz="1600" kern="1200"/>
                        <a:t>Mg</a:t>
                      </a:r>
                      <a:r>
                        <a:rPr lang="fr-FR" sz="1600" kern="1200" baseline="-25000"/>
                        <a:t>3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Quartz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SiO</a:t>
                      </a:r>
                      <a:r>
                        <a:rPr lang="fr-FR" sz="1600" kern="1200" baseline="-25000"/>
                        <a:t>2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Calcite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CaCO</a:t>
                      </a:r>
                      <a:r>
                        <a:rPr lang="fr-FR" sz="1600" kern="1200" baseline="-25000"/>
                        <a:t>3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Epidote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[Si</a:t>
                      </a:r>
                      <a:r>
                        <a:rPr lang="fr-FR" sz="1600" kern="1200" baseline="-25000"/>
                        <a:t>3</a:t>
                      </a:r>
                      <a:r>
                        <a:rPr lang="fr-FR" sz="1600" kern="1200"/>
                        <a:t>O</a:t>
                      </a:r>
                      <a:r>
                        <a:rPr lang="fr-FR" sz="1600" kern="1200" baseline="-25000"/>
                        <a:t>9</a:t>
                      </a:r>
                      <a:r>
                        <a:rPr lang="fr-FR" sz="1600" kern="1200"/>
                        <a:t>OH]Ca</a:t>
                      </a:r>
                      <a:r>
                        <a:rPr lang="fr-FR" sz="1600" kern="1200" baseline="-25000"/>
                        <a:t>2</a:t>
                      </a:r>
                      <a:r>
                        <a:rPr lang="fr-FR" sz="1600" kern="1200"/>
                        <a:t>Al</a:t>
                      </a:r>
                      <a:r>
                        <a:rPr lang="fr-FR" sz="1600" kern="1200" baseline="-25000"/>
                        <a:t>2</a:t>
                      </a:r>
                      <a:r>
                        <a:rPr lang="fr-FR" sz="1600" kern="1200"/>
                        <a:t>(AL,Fe)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Grenat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(Ca,Mg,Fe,Mn)</a:t>
                      </a:r>
                      <a:r>
                        <a:rPr lang="fr-FR" sz="1600" kern="1200" baseline="-25000"/>
                        <a:t>3</a:t>
                      </a:r>
                      <a:r>
                        <a:rPr lang="fr-FR" sz="1600" kern="1200"/>
                        <a:t>(Al,Fe,Cr)</a:t>
                      </a:r>
                      <a:r>
                        <a:rPr lang="fr-FR" sz="1600" kern="1200" baseline="-25000"/>
                        <a:t>2</a:t>
                      </a:r>
                      <a:r>
                        <a:rPr lang="fr-FR" sz="1600" kern="1200"/>
                        <a:t>Si</a:t>
                      </a:r>
                      <a:r>
                        <a:rPr lang="fr-FR" sz="1600" kern="1200" baseline="-25000"/>
                        <a:t>3</a:t>
                      </a:r>
                      <a:r>
                        <a:rPr lang="fr-FR" sz="1600" kern="1200"/>
                        <a:t>O</a:t>
                      </a:r>
                      <a:r>
                        <a:rPr lang="fr-FR" sz="1600" kern="1200" baseline="-25000"/>
                        <a:t>12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Feldspath plagioclase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CaAl</a:t>
                      </a:r>
                      <a:r>
                        <a:rPr lang="fr-FR" sz="1600" kern="1200" baseline="-25000"/>
                        <a:t>2</a:t>
                      </a:r>
                      <a:r>
                        <a:rPr lang="fr-FR" sz="1600" kern="1200"/>
                        <a:t>Si</a:t>
                      </a:r>
                      <a:r>
                        <a:rPr lang="fr-FR" sz="1600" kern="1200" baseline="-25000"/>
                        <a:t>2</a:t>
                      </a:r>
                      <a:r>
                        <a:rPr lang="fr-FR" sz="1600" kern="1200"/>
                        <a:t>O</a:t>
                      </a:r>
                      <a:r>
                        <a:rPr lang="fr-FR" sz="1600" kern="1200" baseline="-25000"/>
                        <a:t>8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Pyroxène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Ca(Mg,Fe)Si</a:t>
                      </a:r>
                      <a:r>
                        <a:rPr lang="fr-FR" sz="1600" kern="1200" baseline="-25000"/>
                        <a:t>2</a:t>
                      </a:r>
                      <a:r>
                        <a:rPr lang="fr-FR" sz="1600" kern="1200"/>
                        <a:t>O</a:t>
                      </a:r>
                      <a:r>
                        <a:rPr lang="fr-FR" sz="1600" kern="1200" baseline="-25000"/>
                        <a:t>6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Serpentine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Mg</a:t>
                      </a:r>
                      <a:r>
                        <a:rPr lang="fr-FR" sz="1600" kern="1200" baseline="-25000"/>
                        <a:t>3</a:t>
                      </a:r>
                      <a:r>
                        <a:rPr lang="fr-FR" sz="1600" kern="1200"/>
                        <a:t>Si</a:t>
                      </a:r>
                      <a:r>
                        <a:rPr lang="fr-FR" sz="1600" kern="1200" baseline="-25000"/>
                        <a:t>2</a:t>
                      </a:r>
                      <a:r>
                        <a:rPr lang="fr-FR" sz="1600" kern="1200"/>
                        <a:t>O</a:t>
                      </a:r>
                      <a:r>
                        <a:rPr lang="fr-FR" sz="1600" kern="1200" baseline="-25000"/>
                        <a:t>5</a:t>
                      </a:r>
                      <a:r>
                        <a:rPr lang="fr-FR" sz="1600" kern="1200"/>
                        <a:t>(OH)</a:t>
                      </a:r>
                      <a:r>
                        <a:rPr lang="fr-FR" sz="1600" kern="1200" baseline="-25000"/>
                        <a:t>4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Amphibole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Ca</a:t>
                      </a:r>
                      <a:r>
                        <a:rPr lang="fr-FR" sz="1600" kern="1200" baseline="-25000"/>
                        <a:t>2</a:t>
                      </a:r>
                      <a:r>
                        <a:rPr lang="fr-FR" sz="1600" kern="1200"/>
                        <a:t>Mg</a:t>
                      </a:r>
                      <a:r>
                        <a:rPr lang="fr-FR" sz="1600" kern="1200" baseline="-25000"/>
                        <a:t>5</a:t>
                      </a:r>
                      <a:r>
                        <a:rPr lang="fr-FR" sz="1600" kern="1200"/>
                        <a:t>Si</a:t>
                      </a:r>
                      <a:r>
                        <a:rPr lang="fr-FR" sz="1600" kern="1200" baseline="-25000"/>
                        <a:t>8</a:t>
                      </a:r>
                      <a:r>
                        <a:rPr lang="fr-FR" sz="1600" kern="1200"/>
                        <a:t>O</a:t>
                      </a:r>
                      <a:r>
                        <a:rPr lang="fr-FR" sz="1600" kern="1200" baseline="-25000"/>
                        <a:t>22</a:t>
                      </a:r>
                      <a:r>
                        <a:rPr lang="fr-FR" sz="1600" kern="1200"/>
                        <a:t>(OH)</a:t>
                      </a:r>
                      <a:r>
                        <a:rPr lang="fr-FR" sz="1600" kern="1200" baseline="-25000"/>
                        <a:t>2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Biotite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kern="1200"/>
                        <a:t>K(MgFe)</a:t>
                      </a:r>
                      <a:r>
                        <a:rPr lang="en-GB" sz="1600" kern="1200" baseline="-25000"/>
                        <a:t>3</a:t>
                      </a:r>
                      <a:r>
                        <a:rPr lang="en-GB" sz="1600" kern="1200"/>
                        <a:t>AlSi</a:t>
                      </a:r>
                      <a:r>
                        <a:rPr lang="en-GB" sz="1600" kern="1200" baseline="-25000"/>
                        <a:t>3</a:t>
                      </a:r>
                      <a:r>
                        <a:rPr lang="en-GB" sz="1600" kern="1200"/>
                        <a:t>O</a:t>
                      </a:r>
                      <a:r>
                        <a:rPr lang="en-GB" sz="1600" kern="1200" baseline="-25000"/>
                        <a:t>10</a:t>
                      </a:r>
                      <a:r>
                        <a:rPr lang="en-GB" sz="1600" kern="1200"/>
                        <a:t>(OH,F)</a:t>
                      </a:r>
                      <a:r>
                        <a:rPr lang="en-GB" sz="1600" kern="1200" baseline="-25000"/>
                        <a:t>2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Kaolinite (Argile)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kern="1200"/>
                        <a:t>(Si</a:t>
                      </a:r>
                      <a:r>
                        <a:rPr lang="en-GB" sz="1600" kern="1200" baseline="-25000"/>
                        <a:t>4</a:t>
                      </a:r>
                      <a:r>
                        <a:rPr lang="en-GB" sz="1600" kern="1200"/>
                        <a:t>)(Al</a:t>
                      </a:r>
                      <a:r>
                        <a:rPr lang="en-GB" sz="1600" kern="1200" baseline="-25000"/>
                        <a:t>4</a:t>
                      </a:r>
                      <a:r>
                        <a:rPr lang="en-GB" sz="1600" kern="1200"/>
                        <a:t>)0</a:t>
                      </a:r>
                      <a:r>
                        <a:rPr lang="en-GB" sz="1600" kern="1200" baseline="-25000"/>
                        <a:t>10</a:t>
                      </a:r>
                      <a:r>
                        <a:rPr lang="en-GB" sz="1600" kern="1200"/>
                        <a:t>(OH)</a:t>
                      </a:r>
                      <a:r>
                        <a:rPr lang="en-GB" sz="1600" kern="1200" baseline="-25000"/>
                        <a:t>8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Muscovite.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KAl</a:t>
                      </a:r>
                      <a:r>
                        <a:rPr lang="fr-FR" sz="1600" kern="1200" baseline="-25000"/>
                        <a:t>3</a:t>
                      </a:r>
                      <a:r>
                        <a:rPr lang="fr-FR" sz="1600" kern="1200"/>
                        <a:t>Si</a:t>
                      </a:r>
                      <a:r>
                        <a:rPr lang="fr-FR" sz="1600" kern="1200" baseline="-25000"/>
                        <a:t>3</a:t>
                      </a:r>
                      <a:r>
                        <a:rPr lang="fr-FR" sz="1600" kern="1200"/>
                        <a:t>O</a:t>
                      </a:r>
                      <a:r>
                        <a:rPr lang="fr-FR" sz="1600" kern="1200" baseline="-25000"/>
                        <a:t>10</a:t>
                      </a:r>
                      <a:r>
                        <a:rPr lang="fr-FR" sz="1600" kern="1200"/>
                        <a:t>(OH,F)</a:t>
                      </a:r>
                      <a:r>
                        <a:rPr lang="fr-FR" sz="1600" kern="1200" baseline="-25000"/>
                        <a:t>2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Olivine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(MgFe)</a:t>
                      </a:r>
                      <a:r>
                        <a:rPr lang="fr-FR" sz="1600" kern="1200" baseline="-25000"/>
                        <a:t> 2</a:t>
                      </a:r>
                      <a:r>
                        <a:rPr lang="fr-FR" sz="1600" kern="1200"/>
                        <a:t>SiO</a:t>
                      </a:r>
                      <a:r>
                        <a:rPr lang="fr-FR" sz="1600" kern="1200" baseline="-25000"/>
                        <a:t>4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Actinote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Ca</a:t>
                      </a:r>
                      <a:r>
                        <a:rPr lang="fr-FR" sz="1600" kern="1200" baseline="-25000"/>
                        <a:t>2</a:t>
                      </a:r>
                      <a:r>
                        <a:rPr lang="fr-FR" sz="1600" kern="1200"/>
                        <a:t>Mg</a:t>
                      </a:r>
                      <a:r>
                        <a:rPr lang="fr-FR" sz="1600" kern="1200" baseline="-25000"/>
                        <a:t>5</a:t>
                      </a:r>
                      <a:r>
                        <a:rPr lang="fr-FR" sz="1600" kern="1200"/>
                        <a:t>Si</a:t>
                      </a:r>
                      <a:r>
                        <a:rPr lang="fr-FR" sz="1600" kern="1200" baseline="-25000"/>
                        <a:t>8</a:t>
                      </a:r>
                      <a:r>
                        <a:rPr lang="fr-FR" sz="1600" kern="1200"/>
                        <a:t>O</a:t>
                      </a:r>
                      <a:r>
                        <a:rPr lang="fr-FR" sz="1600" kern="1200" baseline="-25000"/>
                        <a:t>22</a:t>
                      </a:r>
                      <a:r>
                        <a:rPr lang="fr-FR" sz="1600" kern="1200"/>
                        <a:t>(OH,F)</a:t>
                      </a:r>
                      <a:r>
                        <a:rPr lang="fr-FR" sz="1600" kern="1200" baseline="-25000"/>
                        <a:t>2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Orthose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KAlSi</a:t>
                      </a:r>
                      <a:r>
                        <a:rPr lang="fr-FR" sz="1600" kern="1200" baseline="-25000"/>
                        <a:t>3</a:t>
                      </a:r>
                      <a:r>
                        <a:rPr lang="fr-FR" sz="1600" kern="1200"/>
                        <a:t>O</a:t>
                      </a:r>
                      <a:r>
                        <a:rPr lang="fr-FR" sz="1600" kern="1200" baseline="-25000"/>
                        <a:t>8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 dirty="0"/>
                        <a:t>Jadéite</a:t>
                      </a:r>
                      <a:endParaRPr lang="fr-FR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 dirty="0"/>
                        <a:t>NaAlSi</a:t>
                      </a:r>
                      <a:r>
                        <a:rPr lang="fr-FR" sz="1600" kern="1200" baseline="-25000" dirty="0"/>
                        <a:t>2</a:t>
                      </a:r>
                      <a:r>
                        <a:rPr lang="fr-FR" sz="1600" kern="1200" dirty="0"/>
                        <a:t>O</a:t>
                      </a:r>
                      <a:r>
                        <a:rPr lang="fr-FR" sz="1600" kern="1200" baseline="-25000" dirty="0"/>
                        <a:t>6</a:t>
                      </a:r>
                      <a:endParaRPr lang="fr-FR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9632" y="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IDENTIFICATION ET DATATION D’UNE ROCHE X RETROUVEE DANS LES ALPES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51520" y="40466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 smtClean="0">
                <a:latin typeface="Comic Sans MS" pitchFamily="66" charset="0"/>
              </a:rPr>
              <a:t>DOC 5 : Composition chimique de quelques minéraux</a:t>
            </a:r>
            <a:endParaRPr lang="fr-FR" dirty="0">
              <a:latin typeface="Comic Sans MS" pitchFamily="66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683568" y="1196752"/>
          <a:ext cx="7704856" cy="48965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26908"/>
                <a:gridCol w="4677948"/>
              </a:tblGrid>
              <a:tr h="272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kern="1200" dirty="0" smtClean="0"/>
                        <a:t>Minéral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kern="1200" dirty="0"/>
                        <a:t>Formule </a:t>
                      </a:r>
                      <a:r>
                        <a:rPr lang="fr-FR" sz="1600" b="1" kern="1200" dirty="0" smtClean="0"/>
                        <a:t>chimique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Glaucophane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 dirty="0"/>
                        <a:t>[Si</a:t>
                      </a:r>
                      <a:r>
                        <a:rPr lang="fr-FR" sz="1600" kern="1200" baseline="-25000" dirty="0"/>
                        <a:t>8</a:t>
                      </a:r>
                      <a:r>
                        <a:rPr lang="fr-FR" sz="1600" kern="1200" dirty="0"/>
                        <a:t>O</a:t>
                      </a:r>
                      <a:r>
                        <a:rPr lang="fr-FR" sz="1600" kern="1200" baseline="-25000" dirty="0"/>
                        <a:t>22</a:t>
                      </a:r>
                      <a:r>
                        <a:rPr lang="fr-FR" sz="1600" kern="1200" dirty="0"/>
                        <a:t>(OH)</a:t>
                      </a:r>
                      <a:r>
                        <a:rPr lang="fr-FR" sz="1600" kern="1200" baseline="-25000" dirty="0"/>
                        <a:t>2</a:t>
                      </a:r>
                      <a:r>
                        <a:rPr lang="fr-FR" sz="1600" kern="1200" dirty="0"/>
                        <a:t>]Na</a:t>
                      </a:r>
                      <a:r>
                        <a:rPr lang="fr-FR" sz="1600" kern="1200" baseline="-25000" dirty="0"/>
                        <a:t>2</a:t>
                      </a:r>
                      <a:r>
                        <a:rPr lang="fr-FR" sz="1600" kern="1200" dirty="0"/>
                        <a:t>Mg</a:t>
                      </a:r>
                      <a:r>
                        <a:rPr lang="fr-FR" sz="1600" kern="1200" baseline="-25000" dirty="0"/>
                        <a:t>3</a:t>
                      </a:r>
                      <a:r>
                        <a:rPr lang="fr-FR" sz="1600" kern="1200" dirty="0"/>
                        <a:t>Al</a:t>
                      </a:r>
                      <a:r>
                        <a:rPr lang="fr-FR" sz="1600" kern="1200" baseline="-25000" dirty="0"/>
                        <a:t>2</a:t>
                      </a:r>
                      <a:endParaRPr lang="fr-FR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 dirty="0"/>
                        <a:t>Chlorite</a:t>
                      </a:r>
                      <a:endParaRPr lang="fr-FR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[(Si,Al)</a:t>
                      </a:r>
                      <a:r>
                        <a:rPr lang="fr-FR" sz="1600" kern="1200" baseline="-25000"/>
                        <a:t>4</a:t>
                      </a:r>
                      <a:r>
                        <a:rPr lang="fr-FR" sz="1600" kern="1200"/>
                        <a:t>O</a:t>
                      </a:r>
                      <a:r>
                        <a:rPr lang="fr-FR" sz="1600" kern="1200" baseline="-25000"/>
                        <a:t>10</a:t>
                      </a:r>
                      <a:r>
                        <a:rPr lang="fr-FR" sz="1600" kern="1200"/>
                        <a:t>(OH)</a:t>
                      </a:r>
                      <a:r>
                        <a:rPr lang="fr-FR" sz="1600" kern="1200" baseline="-25000"/>
                        <a:t>2</a:t>
                      </a:r>
                      <a:r>
                        <a:rPr lang="fr-FR" sz="1600" kern="1200"/>
                        <a:t>](OH)</a:t>
                      </a:r>
                      <a:r>
                        <a:rPr lang="fr-FR" sz="1600" kern="1200" baseline="-25000"/>
                        <a:t>6</a:t>
                      </a:r>
                      <a:r>
                        <a:rPr lang="fr-FR" sz="1600" kern="1200"/>
                        <a:t>(Mg,Fe,Al)</a:t>
                      </a:r>
                      <a:r>
                        <a:rPr lang="fr-FR" sz="1600" kern="1200" baseline="-25000"/>
                        <a:t>3</a:t>
                      </a:r>
                      <a:r>
                        <a:rPr lang="fr-FR" sz="1600" kern="1200"/>
                        <a:t>Mg</a:t>
                      </a:r>
                      <a:r>
                        <a:rPr lang="fr-FR" sz="1600" kern="1200" baseline="-25000"/>
                        <a:t>3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Quartz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SiO</a:t>
                      </a:r>
                      <a:r>
                        <a:rPr lang="fr-FR" sz="1600" kern="1200" baseline="-25000"/>
                        <a:t>2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Calcite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CaCO</a:t>
                      </a:r>
                      <a:r>
                        <a:rPr lang="fr-FR" sz="1600" kern="1200" baseline="-25000"/>
                        <a:t>3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Epidote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[Si</a:t>
                      </a:r>
                      <a:r>
                        <a:rPr lang="fr-FR" sz="1600" kern="1200" baseline="-25000"/>
                        <a:t>3</a:t>
                      </a:r>
                      <a:r>
                        <a:rPr lang="fr-FR" sz="1600" kern="1200"/>
                        <a:t>O</a:t>
                      </a:r>
                      <a:r>
                        <a:rPr lang="fr-FR" sz="1600" kern="1200" baseline="-25000"/>
                        <a:t>9</a:t>
                      </a:r>
                      <a:r>
                        <a:rPr lang="fr-FR" sz="1600" kern="1200"/>
                        <a:t>OH]Ca</a:t>
                      </a:r>
                      <a:r>
                        <a:rPr lang="fr-FR" sz="1600" kern="1200" baseline="-25000"/>
                        <a:t>2</a:t>
                      </a:r>
                      <a:r>
                        <a:rPr lang="fr-FR" sz="1600" kern="1200"/>
                        <a:t>Al</a:t>
                      </a:r>
                      <a:r>
                        <a:rPr lang="fr-FR" sz="1600" kern="1200" baseline="-25000"/>
                        <a:t>2</a:t>
                      </a:r>
                      <a:r>
                        <a:rPr lang="fr-FR" sz="1600" kern="1200"/>
                        <a:t>(AL,Fe)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Grenat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(Ca,Mg,Fe,Mn)</a:t>
                      </a:r>
                      <a:r>
                        <a:rPr lang="fr-FR" sz="1600" kern="1200" baseline="-25000"/>
                        <a:t>3</a:t>
                      </a:r>
                      <a:r>
                        <a:rPr lang="fr-FR" sz="1600" kern="1200"/>
                        <a:t>(Al,Fe,Cr)</a:t>
                      </a:r>
                      <a:r>
                        <a:rPr lang="fr-FR" sz="1600" kern="1200" baseline="-25000"/>
                        <a:t>2</a:t>
                      </a:r>
                      <a:r>
                        <a:rPr lang="fr-FR" sz="1600" kern="1200"/>
                        <a:t>Si</a:t>
                      </a:r>
                      <a:r>
                        <a:rPr lang="fr-FR" sz="1600" kern="1200" baseline="-25000"/>
                        <a:t>3</a:t>
                      </a:r>
                      <a:r>
                        <a:rPr lang="fr-FR" sz="1600" kern="1200"/>
                        <a:t>O</a:t>
                      </a:r>
                      <a:r>
                        <a:rPr lang="fr-FR" sz="1600" kern="1200" baseline="-25000"/>
                        <a:t>12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kern="1200">
                          <a:solidFill>
                            <a:srgbClr val="FF0000"/>
                          </a:solidFill>
                        </a:rPr>
                        <a:t>Feldspath plagioclase</a:t>
                      </a:r>
                      <a:endParaRPr lang="fr-FR" sz="16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rgbClr val="FF0000"/>
                          </a:solidFill>
                        </a:rPr>
                        <a:t>CaAl</a:t>
                      </a:r>
                      <a:r>
                        <a:rPr lang="fr-FR" sz="1600" b="1" kern="1200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sz="1600" b="1" kern="1200" dirty="0">
                          <a:solidFill>
                            <a:srgbClr val="FF0000"/>
                          </a:solidFill>
                        </a:rPr>
                        <a:t>Si</a:t>
                      </a:r>
                      <a:r>
                        <a:rPr lang="fr-FR" sz="1600" b="1" kern="1200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sz="1600" b="1" kern="1200" dirty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fr-FR" sz="1600" b="1" kern="1200" baseline="-25000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fr-FR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kern="1200">
                          <a:solidFill>
                            <a:srgbClr val="FF0000"/>
                          </a:solidFill>
                        </a:rPr>
                        <a:t>Pyroxène</a:t>
                      </a:r>
                      <a:endParaRPr lang="fr-FR" sz="16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rgbClr val="FF0000"/>
                          </a:solidFill>
                        </a:rPr>
                        <a:t>Ca(</a:t>
                      </a:r>
                      <a:r>
                        <a:rPr lang="fr-FR" sz="1600" b="1" kern="1200" dirty="0" err="1">
                          <a:solidFill>
                            <a:srgbClr val="FF0000"/>
                          </a:solidFill>
                        </a:rPr>
                        <a:t>Mg,Fe</a:t>
                      </a:r>
                      <a:r>
                        <a:rPr lang="fr-FR" sz="1600" b="1" kern="1200" dirty="0">
                          <a:solidFill>
                            <a:srgbClr val="FF0000"/>
                          </a:solidFill>
                        </a:rPr>
                        <a:t>)Si</a:t>
                      </a:r>
                      <a:r>
                        <a:rPr lang="fr-FR" sz="1600" b="1" kern="1200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sz="1600" b="1" kern="1200" dirty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fr-FR" sz="1600" b="1" kern="1200" baseline="-25000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fr-FR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Serpentine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Mg</a:t>
                      </a:r>
                      <a:r>
                        <a:rPr lang="fr-FR" sz="1600" kern="1200" baseline="-25000"/>
                        <a:t>3</a:t>
                      </a:r>
                      <a:r>
                        <a:rPr lang="fr-FR" sz="1600" kern="1200"/>
                        <a:t>Si</a:t>
                      </a:r>
                      <a:r>
                        <a:rPr lang="fr-FR" sz="1600" kern="1200" baseline="-25000"/>
                        <a:t>2</a:t>
                      </a:r>
                      <a:r>
                        <a:rPr lang="fr-FR" sz="1600" kern="1200"/>
                        <a:t>O</a:t>
                      </a:r>
                      <a:r>
                        <a:rPr lang="fr-FR" sz="1600" kern="1200" baseline="-25000"/>
                        <a:t>5</a:t>
                      </a:r>
                      <a:r>
                        <a:rPr lang="fr-FR" sz="1600" kern="1200"/>
                        <a:t>(OH)</a:t>
                      </a:r>
                      <a:r>
                        <a:rPr lang="fr-FR" sz="1600" kern="1200" baseline="-25000"/>
                        <a:t>4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kern="1200">
                          <a:solidFill>
                            <a:srgbClr val="FF0000"/>
                          </a:solidFill>
                        </a:rPr>
                        <a:t>Amphibole</a:t>
                      </a:r>
                      <a:endParaRPr lang="fr-FR" sz="16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rgbClr val="FF0000"/>
                          </a:solidFill>
                        </a:rPr>
                        <a:t>Ca</a:t>
                      </a:r>
                      <a:r>
                        <a:rPr lang="fr-FR" sz="1600" b="1" kern="1200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sz="1600" b="1" kern="1200" dirty="0">
                          <a:solidFill>
                            <a:srgbClr val="FF0000"/>
                          </a:solidFill>
                        </a:rPr>
                        <a:t>Mg</a:t>
                      </a:r>
                      <a:r>
                        <a:rPr lang="fr-FR" sz="1600" b="1" kern="1200" baseline="-25000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sz="1600" b="1" kern="1200" dirty="0">
                          <a:solidFill>
                            <a:srgbClr val="FF0000"/>
                          </a:solidFill>
                        </a:rPr>
                        <a:t>Si</a:t>
                      </a:r>
                      <a:r>
                        <a:rPr lang="fr-FR" sz="1600" b="1" kern="1200" baseline="-25000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sz="1600" b="1" kern="1200" dirty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fr-FR" sz="1600" b="1" kern="1200" baseline="-25000" dirty="0">
                          <a:solidFill>
                            <a:srgbClr val="FF0000"/>
                          </a:solidFill>
                        </a:rPr>
                        <a:t>22</a:t>
                      </a:r>
                      <a:r>
                        <a:rPr lang="fr-FR" sz="1600" b="1" kern="1200" dirty="0">
                          <a:solidFill>
                            <a:srgbClr val="FF0000"/>
                          </a:solidFill>
                        </a:rPr>
                        <a:t>(OH)</a:t>
                      </a:r>
                      <a:r>
                        <a:rPr lang="fr-FR" sz="1600" b="1" kern="1200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fr-FR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Biotite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kern="1200" dirty="0"/>
                        <a:t>K(</a:t>
                      </a:r>
                      <a:r>
                        <a:rPr lang="en-GB" sz="1600" kern="1200" dirty="0" err="1"/>
                        <a:t>MgFe</a:t>
                      </a:r>
                      <a:r>
                        <a:rPr lang="en-GB" sz="1600" kern="1200" dirty="0"/>
                        <a:t>)</a:t>
                      </a:r>
                      <a:r>
                        <a:rPr lang="en-GB" sz="1600" kern="1200" baseline="-25000" dirty="0"/>
                        <a:t>3</a:t>
                      </a:r>
                      <a:r>
                        <a:rPr lang="en-GB" sz="1600" kern="1200" dirty="0"/>
                        <a:t>AlSi</a:t>
                      </a:r>
                      <a:r>
                        <a:rPr lang="en-GB" sz="1600" kern="1200" baseline="-25000" dirty="0"/>
                        <a:t>3</a:t>
                      </a:r>
                      <a:r>
                        <a:rPr lang="en-GB" sz="1600" kern="1200" dirty="0"/>
                        <a:t>O</a:t>
                      </a:r>
                      <a:r>
                        <a:rPr lang="en-GB" sz="1600" kern="1200" baseline="-25000" dirty="0"/>
                        <a:t>10</a:t>
                      </a:r>
                      <a:r>
                        <a:rPr lang="en-GB" sz="1600" kern="1200" dirty="0"/>
                        <a:t>(OH,F)</a:t>
                      </a:r>
                      <a:r>
                        <a:rPr lang="en-GB" sz="1600" kern="1200" baseline="-25000" dirty="0"/>
                        <a:t>2</a:t>
                      </a:r>
                      <a:endParaRPr lang="fr-FR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Kaolinite (Argile)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kern="1200"/>
                        <a:t>(Si</a:t>
                      </a:r>
                      <a:r>
                        <a:rPr lang="en-GB" sz="1600" kern="1200" baseline="-25000"/>
                        <a:t>4</a:t>
                      </a:r>
                      <a:r>
                        <a:rPr lang="en-GB" sz="1600" kern="1200"/>
                        <a:t>)(Al</a:t>
                      </a:r>
                      <a:r>
                        <a:rPr lang="en-GB" sz="1600" kern="1200" baseline="-25000"/>
                        <a:t>4</a:t>
                      </a:r>
                      <a:r>
                        <a:rPr lang="en-GB" sz="1600" kern="1200"/>
                        <a:t>)0</a:t>
                      </a:r>
                      <a:r>
                        <a:rPr lang="en-GB" sz="1600" kern="1200" baseline="-25000"/>
                        <a:t>10</a:t>
                      </a:r>
                      <a:r>
                        <a:rPr lang="en-GB" sz="1600" kern="1200"/>
                        <a:t>(OH)</a:t>
                      </a:r>
                      <a:r>
                        <a:rPr lang="en-GB" sz="1600" kern="1200" baseline="-25000"/>
                        <a:t>8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Muscovite.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KAl</a:t>
                      </a:r>
                      <a:r>
                        <a:rPr lang="fr-FR" sz="1600" kern="1200" baseline="-25000"/>
                        <a:t>3</a:t>
                      </a:r>
                      <a:r>
                        <a:rPr lang="fr-FR" sz="1600" kern="1200"/>
                        <a:t>Si</a:t>
                      </a:r>
                      <a:r>
                        <a:rPr lang="fr-FR" sz="1600" kern="1200" baseline="-25000"/>
                        <a:t>3</a:t>
                      </a:r>
                      <a:r>
                        <a:rPr lang="fr-FR" sz="1600" kern="1200"/>
                        <a:t>O</a:t>
                      </a:r>
                      <a:r>
                        <a:rPr lang="fr-FR" sz="1600" kern="1200" baseline="-25000"/>
                        <a:t>10</a:t>
                      </a:r>
                      <a:r>
                        <a:rPr lang="fr-FR" sz="1600" kern="1200"/>
                        <a:t>(OH,F)</a:t>
                      </a:r>
                      <a:r>
                        <a:rPr lang="fr-FR" sz="1600" kern="1200" baseline="-25000"/>
                        <a:t>2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kern="1200">
                          <a:solidFill>
                            <a:srgbClr val="FF0000"/>
                          </a:solidFill>
                        </a:rPr>
                        <a:t>Olivine</a:t>
                      </a:r>
                      <a:endParaRPr lang="fr-FR" sz="16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fr-FR" sz="1600" b="1" kern="1200" dirty="0" err="1">
                          <a:solidFill>
                            <a:srgbClr val="FF0000"/>
                          </a:solidFill>
                        </a:rPr>
                        <a:t>MgFe</a:t>
                      </a:r>
                      <a:r>
                        <a:rPr lang="fr-FR" sz="1600" b="1" kern="1200" dirty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fr-FR" sz="1600" b="1" kern="1200" baseline="-25000" dirty="0">
                          <a:solidFill>
                            <a:srgbClr val="FF0000"/>
                          </a:solidFill>
                        </a:rPr>
                        <a:t> 2</a:t>
                      </a:r>
                      <a:r>
                        <a:rPr lang="fr-FR" sz="1600" b="1" kern="1200" dirty="0">
                          <a:solidFill>
                            <a:srgbClr val="FF0000"/>
                          </a:solidFill>
                        </a:rPr>
                        <a:t>SiO</a:t>
                      </a:r>
                      <a:r>
                        <a:rPr lang="fr-FR" sz="1600" b="1" kern="1200" baseline="-25000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fr-FR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Actinote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Ca</a:t>
                      </a:r>
                      <a:r>
                        <a:rPr lang="fr-FR" sz="1600" kern="1200" baseline="-25000"/>
                        <a:t>2</a:t>
                      </a:r>
                      <a:r>
                        <a:rPr lang="fr-FR" sz="1600" kern="1200"/>
                        <a:t>Mg</a:t>
                      </a:r>
                      <a:r>
                        <a:rPr lang="fr-FR" sz="1600" kern="1200" baseline="-25000"/>
                        <a:t>5</a:t>
                      </a:r>
                      <a:r>
                        <a:rPr lang="fr-FR" sz="1600" kern="1200"/>
                        <a:t>Si</a:t>
                      </a:r>
                      <a:r>
                        <a:rPr lang="fr-FR" sz="1600" kern="1200" baseline="-25000"/>
                        <a:t>8</a:t>
                      </a:r>
                      <a:r>
                        <a:rPr lang="fr-FR" sz="1600" kern="1200"/>
                        <a:t>O</a:t>
                      </a:r>
                      <a:r>
                        <a:rPr lang="fr-FR" sz="1600" kern="1200" baseline="-25000"/>
                        <a:t>22</a:t>
                      </a:r>
                      <a:r>
                        <a:rPr lang="fr-FR" sz="1600" kern="1200"/>
                        <a:t>(OH,F)</a:t>
                      </a:r>
                      <a:r>
                        <a:rPr lang="fr-FR" sz="1600" kern="1200" baseline="-25000"/>
                        <a:t>2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Orthose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/>
                        <a:t>KAlSi</a:t>
                      </a:r>
                      <a:r>
                        <a:rPr lang="fr-FR" sz="1600" kern="1200" baseline="-25000"/>
                        <a:t>3</a:t>
                      </a:r>
                      <a:r>
                        <a:rPr lang="fr-FR" sz="1600" kern="1200"/>
                        <a:t>O</a:t>
                      </a:r>
                      <a:r>
                        <a:rPr lang="fr-FR" sz="1600" kern="1200" baseline="-25000"/>
                        <a:t>8</a:t>
                      </a:r>
                      <a:endParaRPr lang="fr-FR" sz="16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 dirty="0"/>
                        <a:t>Jadéite</a:t>
                      </a:r>
                      <a:endParaRPr lang="fr-FR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 dirty="0"/>
                        <a:t>NaAlSi</a:t>
                      </a:r>
                      <a:r>
                        <a:rPr lang="fr-FR" sz="1600" kern="1200" baseline="-25000" dirty="0"/>
                        <a:t>2</a:t>
                      </a:r>
                      <a:r>
                        <a:rPr lang="fr-FR" sz="1600" kern="1200" dirty="0"/>
                        <a:t>O</a:t>
                      </a:r>
                      <a:r>
                        <a:rPr lang="fr-FR" sz="1600" kern="1200" baseline="-25000" dirty="0"/>
                        <a:t>6</a:t>
                      </a:r>
                      <a:endParaRPr lang="fr-FR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51520" y="5517232"/>
            <a:ext cx="889248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>
                <a:latin typeface="Comic Sans MS" pitchFamily="66" charset="0"/>
              </a:rPr>
              <a:t>Les minéraux majoritaires attendus de la roche sont pyroxène et Feldspaths (éventuellement amphibole et olivine)</a:t>
            </a:r>
          </a:p>
          <a:p>
            <a:r>
              <a:rPr lang="fr-FR" sz="2400" dirty="0" smtClean="0">
                <a:latin typeface="Comic Sans MS" pitchFamily="66" charset="0"/>
              </a:rPr>
              <a:t>Contiennent: Ca, Al, Mg, Fe</a:t>
            </a:r>
            <a:endParaRPr lang="fr-FR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9632" y="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IDENTIFICATION ET DATATION D’UNE ROCHE X RETROUVEE DANS LES ALPES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79512" y="40466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 smtClean="0">
                <a:latin typeface="Comic Sans MS" pitchFamily="66" charset="0"/>
              </a:rPr>
              <a:t>DOC 4 : Constantes et domaines d’utilisation des principaux couples d’isotopes</a:t>
            </a:r>
            <a:endParaRPr lang="fr-FR" dirty="0">
              <a:latin typeface="Comic Sans MS" pitchFamily="66" charset="0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251520" y="836712"/>
          <a:ext cx="8712968" cy="5760720"/>
        </p:xfrm>
        <a:graphic>
          <a:graphicData uri="http://schemas.openxmlformats.org/drawingml/2006/table">
            <a:tbl>
              <a:tblPr/>
              <a:tblGrid>
                <a:gridCol w="829807"/>
                <a:gridCol w="829807"/>
                <a:gridCol w="829807"/>
                <a:gridCol w="1244708"/>
                <a:gridCol w="1360742"/>
                <a:gridCol w="3618097"/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+mn-lt"/>
                          <a:ea typeface="Calibri"/>
                          <a:cs typeface="Times New Roman"/>
                        </a:rPr>
                        <a:t>Isotope </a:t>
                      </a:r>
                      <a:r>
                        <a:rPr lang="fr-FR" sz="1400" b="1" dirty="0" smtClean="0">
                          <a:latin typeface="+mn-lt"/>
                          <a:ea typeface="Calibri"/>
                          <a:cs typeface="Times New Roman"/>
                        </a:rPr>
                        <a:t>père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P</a:t>
                      </a:r>
                      <a:endParaRPr lang="fr-F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+mn-lt"/>
                          <a:ea typeface="Calibri"/>
                          <a:cs typeface="Times New Roman"/>
                        </a:rPr>
                        <a:t>Isotope </a:t>
                      </a:r>
                      <a:r>
                        <a:rPr lang="fr-FR" sz="1400" b="1" dirty="0" smtClean="0">
                          <a:latin typeface="+mn-lt"/>
                          <a:ea typeface="Calibri"/>
                          <a:cs typeface="Times New Roman"/>
                        </a:rPr>
                        <a:t>fils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F</a:t>
                      </a:r>
                      <a:endParaRPr lang="fr-F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+mn-lt"/>
                          <a:ea typeface="Calibri"/>
                          <a:cs typeface="Times New Roman"/>
                        </a:rPr>
                        <a:t>Période T en </a:t>
                      </a:r>
                      <a:r>
                        <a:rPr lang="fr-FR" sz="1400" b="1" dirty="0">
                          <a:latin typeface="+mn-lt"/>
                          <a:ea typeface="Calibri"/>
                          <a:cs typeface="Times New Roman"/>
                        </a:rPr>
                        <a:t>Ma</a:t>
                      </a:r>
                      <a:endParaRPr lang="fr-F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+mn-lt"/>
                          <a:ea typeface="Calibri"/>
                          <a:cs typeface="Times New Roman"/>
                        </a:rPr>
                        <a:t>Constante de désintégration λ (an</a:t>
                      </a:r>
                      <a:r>
                        <a:rPr lang="fr-FR" sz="1400" b="1" baseline="30000" dirty="0">
                          <a:latin typeface="+mn-lt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fr-FR" sz="1400" b="1" dirty="0"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fr-F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Domaine de datation</a:t>
                      </a:r>
                      <a:endParaRPr lang="fr-FR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Remarques</a:t>
                      </a:r>
                      <a:endParaRPr lang="fr-FR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5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aseline="30000"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fr-FR" sz="1400"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fr-F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aseline="30000"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fr-FR" sz="1400">
                          <a:latin typeface="+mn-lt"/>
                          <a:ea typeface="Calibri"/>
                          <a:cs typeface="Times New Roman"/>
                        </a:rPr>
                        <a:t>N</a:t>
                      </a:r>
                      <a:endParaRPr lang="fr-F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5,73 10</a:t>
                      </a:r>
                      <a:r>
                        <a:rPr lang="fr-FR" sz="1400" kern="1200" baseline="30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-3</a:t>
                      </a:r>
                      <a:endParaRPr lang="fr-F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>
                          <a:latin typeface="+mn-lt"/>
                          <a:ea typeface="Calibri"/>
                          <a:cs typeface="Times New Roman"/>
                        </a:rPr>
                        <a:t>0,156</a:t>
                      </a:r>
                      <a:endParaRPr lang="fr-F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  <a:cs typeface="Times New Roman"/>
                        </a:rPr>
                        <a:t>100 à 50 000 ans</a:t>
                      </a:r>
                      <a:endParaRPr lang="fr-F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 smtClean="0"/>
                        <a:t>Pour les objets récents d’origine biologique, riches en matière organique</a:t>
                      </a:r>
                      <a:endParaRPr lang="fr-F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aseline="30000"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  <a:r>
                        <a:rPr lang="fr-FR" sz="1400">
                          <a:latin typeface="+mn-lt"/>
                          <a:ea typeface="Calibri"/>
                          <a:cs typeface="Times New Roman"/>
                        </a:rPr>
                        <a:t>K</a:t>
                      </a:r>
                      <a:endParaRPr lang="fr-F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aseline="30000"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  <a:r>
                        <a:rPr lang="fr-FR" sz="1400">
                          <a:latin typeface="+mn-lt"/>
                          <a:ea typeface="Calibri"/>
                          <a:cs typeface="Times New Roman"/>
                        </a:rPr>
                        <a:t>Ar</a:t>
                      </a:r>
                      <a:endParaRPr lang="fr-F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11,9 10</a:t>
                      </a:r>
                      <a:r>
                        <a:rPr lang="fr-FR" sz="1400" kern="1200" baseline="30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fr-F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>
                          <a:latin typeface="+mn-lt"/>
                          <a:ea typeface="Calibri"/>
                          <a:cs typeface="Times New Roman"/>
                        </a:rPr>
                        <a:t>5,81 10</a:t>
                      </a:r>
                      <a:r>
                        <a:rPr lang="fr-FR" sz="1400" baseline="30000">
                          <a:latin typeface="+mn-lt"/>
                          <a:ea typeface="Calibri"/>
                          <a:cs typeface="Times New Roman"/>
                        </a:rPr>
                        <a:t>-11</a:t>
                      </a:r>
                      <a:endParaRPr lang="fr-F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  <a:cs typeface="Times New Roman"/>
                        </a:rPr>
                        <a:t>1 à 300 Ma</a:t>
                      </a:r>
                      <a:endParaRPr lang="fr-F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  <a:cs typeface="Times New Roman"/>
                        </a:rPr>
                        <a:t>Pour les </a:t>
                      </a:r>
                      <a:r>
                        <a:rPr lang="fr-FR" sz="1400" dirty="0" smtClean="0"/>
                        <a:t>roches contenant des minéraux riches en K</a:t>
                      </a:r>
                      <a:endParaRPr lang="fr-F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aseline="30000" dirty="0">
                          <a:latin typeface="+mn-lt"/>
                          <a:ea typeface="Calibri"/>
                          <a:cs typeface="Times New Roman"/>
                        </a:rPr>
                        <a:t>87</a:t>
                      </a:r>
                      <a:r>
                        <a:rPr lang="fr-FR" sz="1400" dirty="0">
                          <a:latin typeface="+mn-lt"/>
                          <a:ea typeface="Calibri"/>
                          <a:cs typeface="Times New Roman"/>
                        </a:rPr>
                        <a:t>Rb</a:t>
                      </a:r>
                      <a:endParaRPr lang="fr-F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aseline="30000">
                          <a:latin typeface="+mn-lt"/>
                          <a:ea typeface="Calibri"/>
                          <a:cs typeface="Times New Roman"/>
                        </a:rPr>
                        <a:t>87</a:t>
                      </a:r>
                      <a:r>
                        <a:rPr lang="fr-FR" sz="1400">
                          <a:latin typeface="+mn-lt"/>
                          <a:ea typeface="Calibri"/>
                          <a:cs typeface="Times New Roman"/>
                        </a:rPr>
                        <a:t>Sr</a:t>
                      </a:r>
                      <a:endParaRPr lang="fr-F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48,8 10</a:t>
                      </a:r>
                      <a:r>
                        <a:rPr lang="fr-FR" sz="1400" kern="1200" baseline="30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fr-F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>
                          <a:latin typeface="+mn-lt"/>
                          <a:ea typeface="Calibri"/>
                          <a:cs typeface="Times New Roman"/>
                        </a:rPr>
                        <a:t>1,42 10</a:t>
                      </a:r>
                      <a:r>
                        <a:rPr lang="fr-FR" sz="1400" baseline="30000">
                          <a:latin typeface="+mn-lt"/>
                          <a:ea typeface="Calibri"/>
                          <a:cs typeface="Times New Roman"/>
                        </a:rPr>
                        <a:t>-11</a:t>
                      </a:r>
                      <a:endParaRPr lang="fr-F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  <a:cs typeface="Times New Roman"/>
                        </a:rPr>
                        <a:t>Plus de 100</a:t>
                      </a:r>
                      <a:r>
                        <a:rPr lang="fr-FR" sz="1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Ma</a:t>
                      </a:r>
                      <a:endParaRPr lang="fr-F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 smtClean="0"/>
                        <a:t>Pour les roches contenant des minéraux potassiques et calciques (roches de la croûte continentale, roches volcaniques </a:t>
                      </a:r>
                      <a:r>
                        <a:rPr lang="fr-FR" sz="1400" dirty="0" err="1" smtClean="0"/>
                        <a:t>calco</a:t>
                      </a:r>
                      <a:r>
                        <a:rPr lang="fr-FR" sz="1400" dirty="0" smtClean="0"/>
                        <a:t>-alcalines des zones de subduction, roches carbonatées…). Ces isotopes peuvent s’insérer dans les minéraux à la place d’éléments ayant les mêmes propriétés chimiques : le strontium à la place du calcium (Ca) et le rubidium à la place du potassium (K).</a:t>
                      </a:r>
                      <a:endParaRPr lang="fr-F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aseline="30000" dirty="0">
                          <a:latin typeface="+mn-lt"/>
                          <a:ea typeface="Calibri"/>
                          <a:cs typeface="Times New Roman"/>
                        </a:rPr>
                        <a:t>147</a:t>
                      </a:r>
                      <a:r>
                        <a:rPr lang="fr-FR" sz="1400" dirty="0">
                          <a:latin typeface="+mn-lt"/>
                          <a:ea typeface="Calibri"/>
                          <a:cs typeface="Times New Roman"/>
                        </a:rPr>
                        <a:t>Sm</a:t>
                      </a:r>
                      <a:endParaRPr lang="fr-F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aseline="30000" dirty="0">
                          <a:latin typeface="+mn-lt"/>
                          <a:ea typeface="Calibri"/>
                          <a:cs typeface="Times New Roman"/>
                        </a:rPr>
                        <a:t>243</a:t>
                      </a:r>
                      <a:r>
                        <a:rPr lang="fr-FR" sz="1400" dirty="0">
                          <a:latin typeface="+mn-lt"/>
                          <a:ea typeface="Calibri"/>
                          <a:cs typeface="Times New Roman"/>
                        </a:rPr>
                        <a:t>Nd</a:t>
                      </a:r>
                      <a:endParaRPr lang="fr-F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106 000</a:t>
                      </a:r>
                      <a:endParaRPr lang="fr-F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>
                          <a:latin typeface="+mn-lt"/>
                          <a:ea typeface="Calibri"/>
                          <a:cs typeface="Times New Roman"/>
                        </a:rPr>
                        <a:t>6,54 10-</a:t>
                      </a:r>
                      <a:r>
                        <a:rPr lang="fr-FR" sz="1400" baseline="3000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fr-F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  <a:cs typeface="Times New Roman"/>
                        </a:rPr>
                        <a:t>Plus de 100 Ma</a:t>
                      </a:r>
                      <a:endParaRPr lang="fr-F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fr-FR" sz="1400" dirty="0" smtClean="0"/>
                        <a:t>our les roches basiques et méta-basiques. Ces isotopes peuvent s’insérer dans les minéraux à la place d’éléments ayant les mêmes propriétés chimiques, en se substituant au calcium (Ca) pour le samarium </a:t>
                      </a:r>
                      <a:r>
                        <a:rPr lang="fr-FR" sz="1400" dirty="0" err="1" smtClean="0"/>
                        <a:t>Sm</a:t>
                      </a:r>
                      <a:r>
                        <a:rPr lang="fr-FR" sz="1400" dirty="0" smtClean="0"/>
                        <a:t> et à l’aluminium (Al) pour le néodyme </a:t>
                      </a:r>
                      <a:r>
                        <a:rPr lang="fr-FR" sz="1400" dirty="0" err="1" smtClean="0"/>
                        <a:t>Nd</a:t>
                      </a:r>
                      <a:endParaRPr lang="fr-F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aseline="30000" dirty="0">
                          <a:latin typeface="+mn-lt"/>
                          <a:ea typeface="Calibri"/>
                          <a:cs typeface="Times New Roman"/>
                        </a:rPr>
                        <a:t>235</a:t>
                      </a:r>
                      <a:r>
                        <a:rPr lang="fr-FR" sz="1400" dirty="0">
                          <a:latin typeface="+mn-lt"/>
                          <a:ea typeface="Calibri"/>
                          <a:cs typeface="Times New Roman"/>
                        </a:rPr>
                        <a:t>U</a:t>
                      </a:r>
                      <a:endParaRPr lang="fr-F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aseline="30000">
                          <a:latin typeface="+mn-lt"/>
                          <a:ea typeface="Calibri"/>
                          <a:cs typeface="Times New Roman"/>
                        </a:rPr>
                        <a:t>207</a:t>
                      </a:r>
                      <a:r>
                        <a:rPr lang="fr-FR" sz="1400">
                          <a:latin typeface="+mn-lt"/>
                          <a:ea typeface="Calibri"/>
                          <a:cs typeface="Times New Roman"/>
                        </a:rPr>
                        <a:t>Pb</a:t>
                      </a:r>
                      <a:endParaRPr lang="fr-F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704</a:t>
                      </a:r>
                      <a:endParaRPr lang="fr-F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>
                          <a:latin typeface="+mn-lt"/>
                          <a:ea typeface="Calibri"/>
                          <a:cs typeface="Times New Roman"/>
                        </a:rPr>
                        <a:t>9,8485 10</a:t>
                      </a:r>
                      <a:r>
                        <a:rPr lang="fr-FR" sz="1400" baseline="30000">
                          <a:latin typeface="+mn-lt"/>
                          <a:ea typeface="Calibri"/>
                          <a:cs typeface="Times New Roman"/>
                        </a:rPr>
                        <a:t>-10</a:t>
                      </a:r>
                      <a:endParaRPr lang="fr-F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  <a:ea typeface="Times New Roman"/>
                          <a:cs typeface="Times New Roman"/>
                        </a:rPr>
                        <a:t>Plus de  25 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sur zircon (ou monazite) des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dirty="0" smtClean="0"/>
                        <a:t>roches continentales riches en uranium ainsi que les roches sédimentaires détritiques car les zircons sont des minéraux très résistants aux processus d’érosion.</a:t>
                      </a:r>
                      <a:endParaRPr lang="fr-FR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aseline="30000">
                          <a:latin typeface="+mn-lt"/>
                          <a:ea typeface="Calibri"/>
                          <a:cs typeface="Times New Roman"/>
                        </a:rPr>
                        <a:t>238</a:t>
                      </a:r>
                      <a:r>
                        <a:rPr lang="fr-FR" sz="1400">
                          <a:latin typeface="+mn-lt"/>
                          <a:ea typeface="Calibri"/>
                          <a:cs typeface="Times New Roman"/>
                        </a:rPr>
                        <a:t>U</a:t>
                      </a:r>
                      <a:endParaRPr lang="fr-F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aseline="30000">
                          <a:latin typeface="+mn-lt"/>
                          <a:ea typeface="Calibri"/>
                          <a:cs typeface="Times New Roman"/>
                        </a:rPr>
                        <a:t>206</a:t>
                      </a:r>
                      <a:r>
                        <a:rPr lang="fr-FR" sz="1400">
                          <a:latin typeface="+mn-lt"/>
                          <a:ea typeface="Calibri"/>
                          <a:cs typeface="Times New Roman"/>
                        </a:rPr>
                        <a:t>Pb</a:t>
                      </a:r>
                      <a:endParaRPr lang="fr-F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4470</a:t>
                      </a:r>
                      <a:endParaRPr lang="fr-F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+mn-lt"/>
                          <a:ea typeface="Calibri"/>
                          <a:cs typeface="Times New Roman"/>
                        </a:rPr>
                        <a:t>1,55125 10</a:t>
                      </a:r>
                      <a:r>
                        <a:rPr lang="fr-FR" sz="1400" baseline="30000" dirty="0">
                          <a:latin typeface="+mn-lt"/>
                          <a:ea typeface="Calibri"/>
                          <a:cs typeface="Times New Roman"/>
                        </a:rPr>
                        <a:t>-10</a:t>
                      </a:r>
                      <a:endParaRPr lang="fr-F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  <a:cs typeface="Times New Roman"/>
                        </a:rPr>
                        <a:t>Plus de  25 Ma</a:t>
                      </a:r>
                      <a:endParaRPr lang="fr-F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9632" y="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IDENTIFICATION ET DATATION D’UNE ROCHE X RETROUVEE DANS LES ALPES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79512" y="40466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 smtClean="0">
                <a:latin typeface="Comic Sans MS" pitchFamily="66" charset="0"/>
              </a:rPr>
              <a:t>DOC 4 : Constantes et domaines d’utilisation des principaux couples d’isotopes</a:t>
            </a:r>
            <a:endParaRPr lang="fr-FR" dirty="0">
              <a:latin typeface="Comic Sans MS" pitchFamily="66" charset="0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251520" y="836712"/>
          <a:ext cx="8712968" cy="5760720"/>
        </p:xfrm>
        <a:graphic>
          <a:graphicData uri="http://schemas.openxmlformats.org/drawingml/2006/table">
            <a:tbl>
              <a:tblPr/>
              <a:tblGrid>
                <a:gridCol w="829807"/>
                <a:gridCol w="829807"/>
                <a:gridCol w="829807"/>
                <a:gridCol w="1244708"/>
                <a:gridCol w="1360742"/>
                <a:gridCol w="3618097"/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+mn-lt"/>
                          <a:ea typeface="Calibri"/>
                          <a:cs typeface="Times New Roman"/>
                        </a:rPr>
                        <a:t>Isotope </a:t>
                      </a:r>
                      <a:r>
                        <a:rPr lang="fr-FR" sz="1400" b="1" dirty="0" smtClean="0">
                          <a:latin typeface="+mn-lt"/>
                          <a:ea typeface="Calibri"/>
                          <a:cs typeface="Times New Roman"/>
                        </a:rPr>
                        <a:t>père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P</a:t>
                      </a:r>
                      <a:endParaRPr lang="fr-F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+mn-lt"/>
                          <a:ea typeface="Calibri"/>
                          <a:cs typeface="Times New Roman"/>
                        </a:rPr>
                        <a:t>Isotope </a:t>
                      </a:r>
                      <a:r>
                        <a:rPr lang="fr-FR" sz="1400" b="1" dirty="0" smtClean="0">
                          <a:latin typeface="+mn-lt"/>
                          <a:ea typeface="Calibri"/>
                          <a:cs typeface="Times New Roman"/>
                        </a:rPr>
                        <a:t>fils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F</a:t>
                      </a:r>
                      <a:endParaRPr lang="fr-F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+mn-lt"/>
                          <a:ea typeface="Calibri"/>
                          <a:cs typeface="Times New Roman"/>
                        </a:rPr>
                        <a:t>Période T en </a:t>
                      </a:r>
                      <a:r>
                        <a:rPr lang="fr-FR" sz="1400" b="1" dirty="0">
                          <a:latin typeface="+mn-lt"/>
                          <a:ea typeface="Calibri"/>
                          <a:cs typeface="Times New Roman"/>
                        </a:rPr>
                        <a:t>Ma</a:t>
                      </a:r>
                      <a:endParaRPr lang="fr-F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+mn-lt"/>
                          <a:ea typeface="Calibri"/>
                          <a:cs typeface="Times New Roman"/>
                        </a:rPr>
                        <a:t>Constante de désintégration λ (an</a:t>
                      </a:r>
                      <a:r>
                        <a:rPr lang="fr-FR" sz="1400" b="1" baseline="30000" dirty="0">
                          <a:latin typeface="+mn-lt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fr-FR" sz="1400" b="1" dirty="0"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fr-F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Domaine de datation</a:t>
                      </a:r>
                      <a:endParaRPr lang="fr-FR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Remarques</a:t>
                      </a:r>
                      <a:endParaRPr lang="fr-FR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5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aseline="30000"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fr-FR" sz="1400"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fr-F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aseline="30000"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fr-FR" sz="1400">
                          <a:latin typeface="+mn-lt"/>
                          <a:ea typeface="Calibri"/>
                          <a:cs typeface="Times New Roman"/>
                        </a:rPr>
                        <a:t>N</a:t>
                      </a:r>
                      <a:endParaRPr lang="fr-F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5,73 10</a:t>
                      </a:r>
                      <a:r>
                        <a:rPr lang="fr-FR" sz="1400" kern="1200" baseline="30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-3</a:t>
                      </a:r>
                      <a:endParaRPr lang="fr-F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>
                          <a:latin typeface="+mn-lt"/>
                          <a:ea typeface="Calibri"/>
                          <a:cs typeface="Times New Roman"/>
                        </a:rPr>
                        <a:t>0,156</a:t>
                      </a:r>
                      <a:endParaRPr lang="fr-F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  <a:cs typeface="Times New Roman"/>
                        </a:rPr>
                        <a:t>100 à 50 000 ans</a:t>
                      </a:r>
                      <a:endParaRPr lang="fr-F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 smtClean="0"/>
                        <a:t>Pour les objets récents d’origine biologique, riches en matière organique</a:t>
                      </a:r>
                      <a:endParaRPr lang="fr-F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aseline="30000"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  <a:r>
                        <a:rPr lang="fr-FR" sz="1400">
                          <a:latin typeface="+mn-lt"/>
                          <a:ea typeface="Calibri"/>
                          <a:cs typeface="Times New Roman"/>
                        </a:rPr>
                        <a:t>K</a:t>
                      </a:r>
                      <a:endParaRPr lang="fr-F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aseline="30000"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  <a:r>
                        <a:rPr lang="fr-FR" sz="1400">
                          <a:latin typeface="+mn-lt"/>
                          <a:ea typeface="Calibri"/>
                          <a:cs typeface="Times New Roman"/>
                        </a:rPr>
                        <a:t>Ar</a:t>
                      </a:r>
                      <a:endParaRPr lang="fr-F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11,9 10</a:t>
                      </a:r>
                      <a:r>
                        <a:rPr lang="fr-FR" sz="1400" kern="1200" baseline="30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fr-F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>
                          <a:latin typeface="+mn-lt"/>
                          <a:ea typeface="Calibri"/>
                          <a:cs typeface="Times New Roman"/>
                        </a:rPr>
                        <a:t>5,81 10</a:t>
                      </a:r>
                      <a:r>
                        <a:rPr lang="fr-FR" sz="1400" baseline="30000">
                          <a:latin typeface="+mn-lt"/>
                          <a:ea typeface="Calibri"/>
                          <a:cs typeface="Times New Roman"/>
                        </a:rPr>
                        <a:t>-11</a:t>
                      </a:r>
                      <a:endParaRPr lang="fr-F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  <a:cs typeface="Times New Roman"/>
                        </a:rPr>
                        <a:t>1 à 300 Ma</a:t>
                      </a:r>
                      <a:endParaRPr lang="fr-F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  <a:cs typeface="Times New Roman"/>
                        </a:rPr>
                        <a:t>Pour les </a:t>
                      </a:r>
                      <a:r>
                        <a:rPr lang="fr-FR" sz="1400" dirty="0" smtClean="0"/>
                        <a:t>roches contenant des minéraux riches en K</a:t>
                      </a:r>
                      <a:endParaRPr lang="fr-F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aseline="30000" dirty="0">
                          <a:latin typeface="+mn-lt"/>
                          <a:ea typeface="Calibri"/>
                          <a:cs typeface="Times New Roman"/>
                        </a:rPr>
                        <a:t>87</a:t>
                      </a:r>
                      <a:r>
                        <a:rPr lang="fr-FR" sz="1400" dirty="0">
                          <a:latin typeface="+mn-lt"/>
                          <a:ea typeface="Calibri"/>
                          <a:cs typeface="Times New Roman"/>
                        </a:rPr>
                        <a:t>Rb</a:t>
                      </a:r>
                      <a:endParaRPr lang="fr-F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aseline="30000">
                          <a:latin typeface="+mn-lt"/>
                          <a:ea typeface="Calibri"/>
                          <a:cs typeface="Times New Roman"/>
                        </a:rPr>
                        <a:t>87</a:t>
                      </a:r>
                      <a:r>
                        <a:rPr lang="fr-FR" sz="1400">
                          <a:latin typeface="+mn-lt"/>
                          <a:ea typeface="Calibri"/>
                          <a:cs typeface="Times New Roman"/>
                        </a:rPr>
                        <a:t>Sr</a:t>
                      </a:r>
                      <a:endParaRPr lang="fr-F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48,8 10</a:t>
                      </a:r>
                      <a:r>
                        <a:rPr lang="fr-FR" sz="1400" kern="1200" baseline="30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fr-F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>
                          <a:latin typeface="+mn-lt"/>
                          <a:ea typeface="Calibri"/>
                          <a:cs typeface="Times New Roman"/>
                        </a:rPr>
                        <a:t>1,42 10</a:t>
                      </a:r>
                      <a:r>
                        <a:rPr lang="fr-FR" sz="1400" baseline="30000">
                          <a:latin typeface="+mn-lt"/>
                          <a:ea typeface="Calibri"/>
                          <a:cs typeface="Times New Roman"/>
                        </a:rPr>
                        <a:t>-11</a:t>
                      </a:r>
                      <a:endParaRPr lang="fr-F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  <a:cs typeface="Times New Roman"/>
                        </a:rPr>
                        <a:t>Plus de 100</a:t>
                      </a:r>
                      <a:r>
                        <a:rPr lang="fr-FR" sz="1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Ma</a:t>
                      </a:r>
                      <a:endParaRPr lang="fr-F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 smtClean="0"/>
                        <a:t>Pour les roches contenant des minéraux potassiques et calciques (roches de la croûte continentale, roches volcaniques </a:t>
                      </a:r>
                      <a:r>
                        <a:rPr lang="fr-FR" sz="1400" dirty="0" err="1" smtClean="0"/>
                        <a:t>calco</a:t>
                      </a:r>
                      <a:r>
                        <a:rPr lang="fr-FR" sz="1400" dirty="0" smtClean="0"/>
                        <a:t>-alcalines des zones de subduction, roches carbonatées…). Ces isotopes peuvent s’insérer dans les minéraux à la place d’éléments ayant les mêmes propriétés chimiques : le strontium à la place du calcium (Ca) et le rubidium à la place du potassium (K).</a:t>
                      </a:r>
                      <a:endParaRPr lang="fr-F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aseline="30000">
                          <a:latin typeface="+mn-lt"/>
                          <a:ea typeface="Calibri"/>
                          <a:cs typeface="Times New Roman"/>
                        </a:rPr>
                        <a:t>147</a:t>
                      </a:r>
                      <a:r>
                        <a:rPr lang="fr-FR" sz="1400">
                          <a:latin typeface="+mn-lt"/>
                          <a:ea typeface="Calibri"/>
                          <a:cs typeface="Times New Roman"/>
                        </a:rPr>
                        <a:t>Sm</a:t>
                      </a:r>
                      <a:endParaRPr lang="fr-F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aseline="30000">
                          <a:latin typeface="+mn-lt"/>
                          <a:ea typeface="Calibri"/>
                          <a:cs typeface="Times New Roman"/>
                        </a:rPr>
                        <a:t>243</a:t>
                      </a:r>
                      <a:r>
                        <a:rPr lang="fr-FR" sz="1400">
                          <a:latin typeface="+mn-lt"/>
                          <a:ea typeface="Calibri"/>
                          <a:cs typeface="Times New Roman"/>
                        </a:rPr>
                        <a:t>Nd</a:t>
                      </a:r>
                      <a:endParaRPr lang="fr-F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106 000</a:t>
                      </a:r>
                      <a:endParaRPr lang="fr-F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>
                          <a:latin typeface="+mn-lt"/>
                          <a:ea typeface="Calibri"/>
                          <a:cs typeface="Times New Roman"/>
                        </a:rPr>
                        <a:t>6,54 10-</a:t>
                      </a:r>
                      <a:r>
                        <a:rPr lang="fr-FR" sz="1400" baseline="3000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fr-F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  <a:cs typeface="Times New Roman"/>
                        </a:rPr>
                        <a:t>Plus de 100 Ma</a:t>
                      </a:r>
                      <a:endParaRPr lang="fr-F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fr-FR" sz="1400" dirty="0" smtClean="0"/>
                        <a:t>our les roches basiques et méta-basiques. Ces isotopes peuvent s’insérer dans les minéraux à la place d’éléments ayant les mêmes propriétés chimiques, en se substituant au calcium (Ca) pour le samarium </a:t>
                      </a:r>
                      <a:r>
                        <a:rPr lang="fr-FR" sz="1400" dirty="0" err="1" smtClean="0"/>
                        <a:t>Sm</a:t>
                      </a:r>
                      <a:r>
                        <a:rPr lang="fr-FR" sz="1400" dirty="0" smtClean="0"/>
                        <a:t> et à l’aluminium (Al) pour le néodyme </a:t>
                      </a:r>
                      <a:r>
                        <a:rPr lang="fr-FR" sz="1400" dirty="0" err="1" smtClean="0"/>
                        <a:t>Nd</a:t>
                      </a:r>
                      <a:endParaRPr lang="fr-F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aseline="30000" dirty="0">
                          <a:latin typeface="+mn-lt"/>
                          <a:ea typeface="Calibri"/>
                          <a:cs typeface="Times New Roman"/>
                        </a:rPr>
                        <a:t>235</a:t>
                      </a:r>
                      <a:r>
                        <a:rPr lang="fr-FR" sz="1400" dirty="0">
                          <a:latin typeface="+mn-lt"/>
                          <a:ea typeface="Calibri"/>
                          <a:cs typeface="Times New Roman"/>
                        </a:rPr>
                        <a:t>U</a:t>
                      </a:r>
                      <a:endParaRPr lang="fr-F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aseline="30000">
                          <a:latin typeface="+mn-lt"/>
                          <a:ea typeface="Calibri"/>
                          <a:cs typeface="Times New Roman"/>
                        </a:rPr>
                        <a:t>207</a:t>
                      </a:r>
                      <a:r>
                        <a:rPr lang="fr-FR" sz="1400">
                          <a:latin typeface="+mn-lt"/>
                          <a:ea typeface="Calibri"/>
                          <a:cs typeface="Times New Roman"/>
                        </a:rPr>
                        <a:t>Pb</a:t>
                      </a:r>
                      <a:endParaRPr lang="fr-F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704</a:t>
                      </a:r>
                      <a:endParaRPr lang="fr-F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>
                          <a:latin typeface="+mn-lt"/>
                          <a:ea typeface="Calibri"/>
                          <a:cs typeface="Times New Roman"/>
                        </a:rPr>
                        <a:t>9,8485 10</a:t>
                      </a:r>
                      <a:r>
                        <a:rPr lang="fr-FR" sz="1400" baseline="30000">
                          <a:latin typeface="+mn-lt"/>
                          <a:ea typeface="Calibri"/>
                          <a:cs typeface="Times New Roman"/>
                        </a:rPr>
                        <a:t>-10</a:t>
                      </a:r>
                      <a:endParaRPr lang="fr-F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  <a:ea typeface="Times New Roman"/>
                          <a:cs typeface="Times New Roman"/>
                        </a:rPr>
                        <a:t>Plus de  25 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sur zircon (ou monazite) des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dirty="0" smtClean="0"/>
                        <a:t>roches continentales riches en uranium ainsi que les roches sédimentaires détritiques car les zircons sont des minéraux très résistants aux processus d’érosion.</a:t>
                      </a:r>
                      <a:endParaRPr lang="fr-FR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aseline="30000">
                          <a:latin typeface="+mn-lt"/>
                          <a:ea typeface="Calibri"/>
                          <a:cs typeface="Times New Roman"/>
                        </a:rPr>
                        <a:t>238</a:t>
                      </a:r>
                      <a:r>
                        <a:rPr lang="fr-FR" sz="1400">
                          <a:latin typeface="+mn-lt"/>
                          <a:ea typeface="Calibri"/>
                          <a:cs typeface="Times New Roman"/>
                        </a:rPr>
                        <a:t>U</a:t>
                      </a:r>
                      <a:endParaRPr lang="fr-F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aseline="30000">
                          <a:latin typeface="+mn-lt"/>
                          <a:ea typeface="Calibri"/>
                          <a:cs typeface="Times New Roman"/>
                        </a:rPr>
                        <a:t>206</a:t>
                      </a:r>
                      <a:r>
                        <a:rPr lang="fr-FR" sz="1400">
                          <a:latin typeface="+mn-lt"/>
                          <a:ea typeface="Calibri"/>
                          <a:cs typeface="Times New Roman"/>
                        </a:rPr>
                        <a:t>Pb</a:t>
                      </a:r>
                      <a:endParaRPr lang="fr-FR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4470</a:t>
                      </a:r>
                      <a:endParaRPr lang="fr-F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+mn-lt"/>
                          <a:ea typeface="Calibri"/>
                          <a:cs typeface="Times New Roman"/>
                        </a:rPr>
                        <a:t>1,55125 10</a:t>
                      </a:r>
                      <a:r>
                        <a:rPr lang="fr-FR" sz="1400" baseline="30000" dirty="0">
                          <a:latin typeface="+mn-lt"/>
                          <a:ea typeface="Calibri"/>
                          <a:cs typeface="Times New Roman"/>
                        </a:rPr>
                        <a:t>-10</a:t>
                      </a:r>
                      <a:endParaRPr lang="fr-F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+mn-lt"/>
                          <a:ea typeface="Times New Roman"/>
                          <a:cs typeface="Times New Roman"/>
                        </a:rPr>
                        <a:t>Plus de  25 Ma</a:t>
                      </a:r>
                      <a:endParaRPr lang="fr-F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79512" y="2204864"/>
            <a:ext cx="8640960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Comic Sans MS" pitchFamily="66" charset="0"/>
              </a:rPr>
              <a:t>Pas de C + domaine de datation </a:t>
            </a:r>
            <a:r>
              <a:rPr lang="fr-FR" sz="2400" dirty="0" err="1" smtClean="0">
                <a:latin typeface="Comic Sans MS" pitchFamily="66" charset="0"/>
              </a:rPr>
              <a:t>inaproprié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smtClean="0">
                <a:latin typeface="Comic Sans MS" pitchFamily="66" charset="0"/>
                <a:sym typeface="Wingdings" pitchFamily="2" charset="2"/>
              </a:rPr>
              <a:t> Datation au C/N impossible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Comic Sans MS" pitchFamily="66" charset="0"/>
              </a:rPr>
              <a:t>Pas de K dans la roche </a:t>
            </a:r>
            <a:r>
              <a:rPr lang="fr-FR" sz="24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fr-FR" sz="2400" dirty="0" smtClean="0">
                <a:latin typeface="Comic Sans MS" pitchFamily="66" charset="0"/>
              </a:rPr>
              <a:t>datation au K/Ar impossible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Comic Sans MS" pitchFamily="66" charset="0"/>
              </a:rPr>
              <a:t>Pas de zircons, ni uranium </a:t>
            </a:r>
            <a:r>
              <a:rPr lang="fr-FR" sz="2400" dirty="0" smtClean="0">
                <a:latin typeface="Comic Sans MS" pitchFamily="66" charset="0"/>
                <a:sym typeface="Wingdings" pitchFamily="2" charset="2"/>
              </a:rPr>
              <a:t> Datation U/Pb impossible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Comic Sans MS" pitchFamily="66" charset="0"/>
                <a:sym typeface="Wingdings" pitchFamily="2" charset="2"/>
              </a:rPr>
              <a:t>Présence de Ca mais pas de K + origine océanique  Datation au Rb / Sr peu adaptée (réservé aux roches de la croute continentale )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Comic Sans MS" pitchFamily="66" charset="0"/>
                <a:sym typeface="Wingdings" pitchFamily="2" charset="2"/>
              </a:rPr>
              <a:t>Présence Ca et Al + roche basique  Méthode </a:t>
            </a:r>
            <a:r>
              <a:rPr lang="fr-FR" sz="2400" dirty="0" err="1" smtClean="0">
                <a:latin typeface="Comic Sans MS" pitchFamily="66" charset="0"/>
                <a:sym typeface="Wingdings" pitchFamily="2" charset="2"/>
              </a:rPr>
              <a:t>Sm</a:t>
            </a:r>
            <a:r>
              <a:rPr lang="fr-FR" sz="240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fr-FR" sz="2400" dirty="0" err="1" smtClean="0">
                <a:latin typeface="Comic Sans MS" pitchFamily="66" charset="0"/>
                <a:sym typeface="Wingdings" pitchFamily="2" charset="2"/>
              </a:rPr>
              <a:t>Nd</a:t>
            </a:r>
            <a:r>
              <a:rPr lang="fr-FR" sz="2400" dirty="0" smtClean="0">
                <a:latin typeface="Comic Sans MS" pitchFamily="66" charset="0"/>
                <a:sym typeface="Wingdings" pitchFamily="2" charset="2"/>
              </a:rPr>
              <a:t> appropriée. Le domaine de datation convient si la roche a plus de 100 MA</a:t>
            </a:r>
            <a:endParaRPr lang="fr-FR" sz="2400" dirty="0" smtClean="0">
              <a:latin typeface="Comic Sans MS" pitchFamily="66" charset="0"/>
            </a:endParaRPr>
          </a:p>
          <a:p>
            <a:endParaRPr lang="fr-FR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Etape 1 : Concevoir une stratégie pour résoudre une situation problème 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630560"/>
            <a:ext cx="8676456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zh-CN" sz="2000" b="1" dirty="0" smtClean="0">
                <a:latin typeface="Comic Sans MS" pitchFamily="66" charset="0"/>
                <a:ea typeface="Calibri" pitchFamily="34" charset="0"/>
                <a:cs typeface="Arial" pitchFamily="34" charset="0"/>
              </a:rPr>
              <a:t>2. </a:t>
            </a:r>
            <a:r>
              <a:rPr lang="fr-FR" altLang="zh-CN" sz="2000" b="1" dirty="0" smtClean="0">
                <a:latin typeface="Comic Sans MS" pitchFamily="66" charset="0"/>
                <a:ea typeface="Calibri" pitchFamily="34" charset="0"/>
                <a:cs typeface="Arial" pitchFamily="34" charset="0"/>
              </a:rPr>
              <a:t>Justification de la méthode de datation</a:t>
            </a:r>
            <a:endParaRPr kumimoji="0" lang="fr-FR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412776"/>
            <a:ext cx="88569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ce que je fais: </a:t>
            </a:r>
            <a:r>
              <a:rPr lang="fr-FR" sz="2400" dirty="0" smtClean="0">
                <a:solidFill>
                  <a:srgbClr val="000000"/>
                </a:solidFill>
                <a:latin typeface="Comic Sans MS" pitchFamily="66" charset="0"/>
              </a:rPr>
              <a:t>objectif </a:t>
            </a:r>
            <a:r>
              <a:rPr lang="fr-FR" sz="2400" dirty="0">
                <a:solidFill>
                  <a:srgbClr val="000000"/>
                </a:solidFill>
                <a:latin typeface="Comic Sans MS" pitchFamily="66" charset="0"/>
              </a:rPr>
              <a:t>de la méthode, </a:t>
            </a:r>
            <a:r>
              <a:rPr lang="fr-FR" sz="2400" dirty="0" smtClean="0">
                <a:solidFill>
                  <a:srgbClr val="000000"/>
                </a:solidFill>
                <a:latin typeface="Comic Sans MS" pitchFamily="66" charset="0"/>
              </a:rPr>
              <a:t>principe … </a:t>
            </a:r>
            <a:endParaRPr lang="fr-FR" sz="2400" dirty="0">
              <a:solidFill>
                <a:srgbClr val="000000"/>
              </a:solidFill>
              <a:latin typeface="Comic Sans MS" pitchFamily="66" charset="0"/>
            </a:endParaRPr>
          </a:p>
          <a:p>
            <a:endParaRPr lang="fr-FR" sz="2400" b="1" dirty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comment je le fais:</a:t>
            </a:r>
          </a:p>
          <a:p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solidFill>
                  <a:srgbClr val="000000"/>
                </a:solidFill>
                <a:latin typeface="Comic Sans MS" pitchFamily="66" charset="0"/>
              </a:rPr>
              <a:t>utilisation d’un outil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000000"/>
                </a:solidFill>
                <a:latin typeface="Comic Sans MS" pitchFamily="66" charset="0"/>
              </a:rPr>
              <a:t>d’observation: microscope, microscope polarisant, binoculaire</a:t>
            </a:r>
            <a:r>
              <a:rPr lang="fr-FR" sz="24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  <a:latin typeface="Comic Sans MS" pitchFamily="66" charset="0"/>
              </a:rPr>
              <a:t>d</a:t>
            </a:r>
            <a:r>
              <a:rPr lang="fr-FR" sz="2400" dirty="0" smtClean="0">
                <a:solidFill>
                  <a:srgbClr val="000000"/>
                </a:solidFill>
                <a:latin typeface="Comic Sans MS" pitchFamily="66" charset="0"/>
              </a:rPr>
              <a:t>e simulation, tableur, logiciel…</a:t>
            </a:r>
          </a:p>
          <a:p>
            <a:pPr lvl="2"/>
            <a:endParaRPr lang="fr-FR" sz="2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fr-FR" sz="2400" dirty="0" smtClean="0">
                <a:solidFill>
                  <a:srgbClr val="000000"/>
                </a:solidFill>
                <a:latin typeface="Comic Sans MS" pitchFamily="66" charset="0"/>
              </a:rPr>
              <a:t>proposition d’une expérience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000000"/>
                </a:solidFill>
                <a:latin typeface="Comic Sans MS" pitchFamily="66" charset="0"/>
              </a:rPr>
              <a:t>ne pas oublier: </a:t>
            </a:r>
            <a:r>
              <a:rPr lang="fr-FR" sz="2400" dirty="0" smtClean="0">
                <a:solidFill>
                  <a:srgbClr val="000000"/>
                </a:solidFill>
                <a:latin typeface="Comic Sans MS" pitchFamily="66" charset="0"/>
              </a:rPr>
              <a:t>témoins</a:t>
            </a:r>
            <a:r>
              <a:rPr lang="fr-FR" sz="2400" dirty="0">
                <a:solidFill>
                  <a:srgbClr val="000000"/>
                </a:solidFill>
                <a:latin typeface="Comic Sans MS" pitchFamily="66" charset="0"/>
              </a:rPr>
              <a:t>, paramètres </a:t>
            </a:r>
            <a:r>
              <a:rPr lang="fr-FR" sz="2400" dirty="0" smtClean="0">
                <a:solidFill>
                  <a:srgbClr val="000000"/>
                </a:solidFill>
                <a:latin typeface="Comic Sans MS" pitchFamily="66" charset="0"/>
              </a:rPr>
              <a:t>variables… </a:t>
            </a:r>
            <a:endParaRPr lang="fr-FR" sz="2400" dirty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fr-FR" sz="2400" dirty="0">
                <a:solidFill>
                  <a:srgbClr val="000000"/>
                </a:solidFill>
                <a:latin typeface="Comic Sans MS" pitchFamily="66" charset="0"/>
              </a:rPr>
              <a:t>	</a:t>
            </a:r>
            <a:endParaRPr lang="fr-FR" sz="2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Ce que je m’attends à avoir: </a:t>
            </a:r>
            <a:r>
              <a:rPr lang="fr-FR" sz="2400" dirty="0" smtClean="0">
                <a:solidFill>
                  <a:srgbClr val="000000"/>
                </a:solidFill>
                <a:latin typeface="Comic Sans MS" pitchFamily="66" charset="0"/>
              </a:rPr>
              <a:t>résultats </a:t>
            </a:r>
            <a:r>
              <a:rPr lang="fr-FR" sz="2400" dirty="0">
                <a:solidFill>
                  <a:srgbClr val="000000"/>
                </a:solidFill>
                <a:latin typeface="Comic Sans MS" pitchFamily="66" charset="0"/>
              </a:rPr>
              <a:t>attendus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Etape 1 : Concevoir une stratégie pour résoudre une situation problème 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630560"/>
            <a:ext cx="8676456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zh-CN" sz="2000" b="1" dirty="0" smtClean="0">
                <a:latin typeface="Comic Sans MS" pitchFamily="66" charset="0"/>
                <a:ea typeface="Calibri" pitchFamily="34" charset="0"/>
                <a:cs typeface="Arial" pitchFamily="34" charset="0"/>
              </a:rPr>
              <a:t>2. </a:t>
            </a:r>
            <a:r>
              <a:rPr lang="fr-FR" altLang="zh-CN" sz="2000" b="1" dirty="0" smtClean="0">
                <a:latin typeface="Comic Sans MS" pitchFamily="66" charset="0"/>
                <a:ea typeface="Calibri" pitchFamily="34" charset="0"/>
                <a:cs typeface="Arial" pitchFamily="34" charset="0"/>
              </a:rPr>
              <a:t>Justification de la méthode de datation</a:t>
            </a:r>
            <a:endParaRPr kumimoji="0" lang="fr-FR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1292562"/>
            <a:ext cx="88569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Comic Sans MS" pitchFamily="66" charset="0"/>
              </a:rPr>
              <a:t>ce que je fais: </a:t>
            </a:r>
            <a:r>
              <a:rPr lang="fr-FR" sz="2000" dirty="0" smtClean="0">
                <a:solidFill>
                  <a:srgbClr val="000000"/>
                </a:solidFill>
                <a:latin typeface="Comic Sans MS" pitchFamily="66" charset="0"/>
              </a:rPr>
              <a:t>L’emplacement de la roche X d’après étude de la carte géologique donne une fourchette d’âge d’environ 100 MA correspondant au  Jurassique </a:t>
            </a:r>
            <a:r>
              <a:rPr lang="fr-FR" sz="2000" dirty="0" err="1" smtClean="0">
                <a:solidFill>
                  <a:srgbClr val="000000"/>
                </a:solidFill>
                <a:latin typeface="Comic Sans MS" pitchFamily="66" charset="0"/>
              </a:rPr>
              <a:t>moy</a:t>
            </a:r>
            <a:r>
              <a:rPr lang="fr-FR" sz="2000" dirty="0" smtClean="0">
                <a:solidFill>
                  <a:srgbClr val="000000"/>
                </a:solidFill>
                <a:latin typeface="Comic Sans MS" pitchFamily="66" charset="0"/>
              </a:rPr>
              <a:t> / crétacé sup. Je dois choisir un couple d’isotope approprié pour réaliser une datation plus précise par </a:t>
            </a:r>
            <a:r>
              <a:rPr lang="fr-FR" sz="2000" dirty="0" err="1" smtClean="0">
                <a:solidFill>
                  <a:srgbClr val="000000"/>
                </a:solidFill>
                <a:latin typeface="Comic Sans MS" pitchFamily="66" charset="0"/>
              </a:rPr>
              <a:t>radiochronologie</a:t>
            </a:r>
            <a:endParaRPr lang="fr-FR" sz="2000" dirty="0">
              <a:solidFill>
                <a:srgbClr val="000000"/>
              </a:solidFill>
              <a:latin typeface="Comic Sans MS" pitchFamily="66" charset="0"/>
            </a:endParaRPr>
          </a:p>
          <a:p>
            <a:endParaRPr lang="fr-FR" sz="2000" b="1" dirty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fr-FR" sz="2000" b="1" dirty="0" smtClean="0">
                <a:solidFill>
                  <a:srgbClr val="FF0000"/>
                </a:solidFill>
                <a:latin typeface="Comic Sans MS" pitchFamily="66" charset="0"/>
              </a:rPr>
              <a:t>comment je le fais</a:t>
            </a:r>
            <a:r>
              <a:rPr lang="fr-FR" sz="2000" b="1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fr-FR" sz="2000" dirty="0" smtClean="0">
                <a:solidFill>
                  <a:srgbClr val="000000"/>
                </a:solidFill>
                <a:latin typeface="Comic Sans MS" pitchFamily="66" charset="0"/>
              </a:rPr>
              <a:t>J’utilise pour la datation absolue le couple de radio-isotopes </a:t>
            </a:r>
            <a:r>
              <a:rPr lang="fr-FR" sz="2000" dirty="0" err="1" smtClean="0">
                <a:solidFill>
                  <a:srgbClr val="000000"/>
                </a:solidFill>
                <a:latin typeface="Comic Sans MS" pitchFamily="66" charset="0"/>
              </a:rPr>
              <a:t>Nd</a:t>
            </a:r>
            <a:r>
              <a:rPr lang="fr-FR" sz="2000" dirty="0" smtClean="0">
                <a:solidFill>
                  <a:srgbClr val="000000"/>
                </a:solidFill>
                <a:latin typeface="Comic Sans MS" pitchFamily="66" charset="0"/>
              </a:rPr>
              <a:t>/</a:t>
            </a:r>
            <a:r>
              <a:rPr lang="fr-FR" sz="2000" dirty="0" err="1" smtClean="0">
                <a:solidFill>
                  <a:srgbClr val="000000"/>
                </a:solidFill>
                <a:latin typeface="Comic Sans MS" pitchFamily="66" charset="0"/>
              </a:rPr>
              <a:t>Sm</a:t>
            </a:r>
            <a:r>
              <a:rPr lang="fr-FR" sz="2000" dirty="0" smtClean="0">
                <a:solidFill>
                  <a:srgbClr val="000000"/>
                </a:solidFill>
                <a:latin typeface="Comic Sans MS" pitchFamily="66" charset="0"/>
              </a:rPr>
              <a:t> compte tenu de la richesse supposée de la roche X en Ca et Al</a:t>
            </a:r>
          </a:p>
          <a:p>
            <a:pPr marL="342900" indent="-342900">
              <a:buFontTx/>
              <a:buChar char="-"/>
            </a:pPr>
            <a:r>
              <a:rPr lang="fr-FR" sz="2000" dirty="0" smtClean="0">
                <a:solidFill>
                  <a:srgbClr val="000000"/>
                </a:solidFill>
                <a:latin typeface="Comic Sans MS" pitchFamily="66" charset="0"/>
              </a:rPr>
              <a:t>Il faudra mesurer les teneur en isotopes </a:t>
            </a:r>
            <a:r>
              <a:rPr lang="fr-FR" sz="2000" baseline="30000" dirty="0" smtClean="0">
                <a:latin typeface="Comic Sans MS" pitchFamily="66" charset="0"/>
                <a:ea typeface="Calibri"/>
                <a:cs typeface="Times New Roman"/>
              </a:rPr>
              <a:t>147</a:t>
            </a:r>
            <a:r>
              <a:rPr lang="fr-FR" sz="2000" dirty="0" smtClean="0">
                <a:latin typeface="Comic Sans MS" pitchFamily="66" charset="0"/>
                <a:ea typeface="Calibri"/>
                <a:cs typeface="Times New Roman"/>
              </a:rPr>
              <a:t>Sm et </a:t>
            </a:r>
            <a:r>
              <a:rPr lang="fr-FR" sz="2000" baseline="30000" dirty="0" smtClean="0">
                <a:latin typeface="Comic Sans MS" pitchFamily="66" charset="0"/>
                <a:ea typeface="Calibri"/>
                <a:cs typeface="Times New Roman"/>
              </a:rPr>
              <a:t>243</a:t>
            </a:r>
            <a:r>
              <a:rPr lang="fr-FR" sz="2000" dirty="0" smtClean="0">
                <a:latin typeface="Comic Sans MS" pitchFamily="66" charset="0"/>
                <a:ea typeface="Calibri"/>
                <a:cs typeface="Times New Roman"/>
              </a:rPr>
              <a:t>Nd</a:t>
            </a:r>
            <a:endParaRPr lang="fr-FR" sz="2000" dirty="0" smtClean="0">
              <a:latin typeface="Comic Sans MS" pitchFamily="66" charset="0"/>
              <a:ea typeface="Times New Roman"/>
              <a:cs typeface="Times New Roman"/>
            </a:endParaRPr>
          </a:p>
          <a:p>
            <a:pPr marL="342900" indent="-342900"/>
            <a:r>
              <a:rPr lang="fr-FR" sz="2000" dirty="0" smtClean="0">
                <a:solidFill>
                  <a:srgbClr val="000000"/>
                </a:solidFill>
                <a:latin typeface="Comic Sans MS" pitchFamily="66" charset="0"/>
              </a:rPr>
              <a:t>dans les différents échantillons puis calculer leur âge, sachant que la vitesse de désintégration du </a:t>
            </a:r>
            <a:r>
              <a:rPr lang="fr-FR" sz="2000" baseline="30000" dirty="0" smtClean="0">
                <a:latin typeface="Comic Sans MS" pitchFamily="66" charset="0"/>
                <a:ea typeface="Calibri"/>
                <a:cs typeface="Times New Roman"/>
              </a:rPr>
              <a:t>147</a:t>
            </a:r>
            <a:r>
              <a:rPr lang="fr-FR" sz="2000" dirty="0" smtClean="0">
                <a:latin typeface="Comic Sans MS" pitchFamily="66" charset="0"/>
                <a:ea typeface="Calibri"/>
                <a:cs typeface="Times New Roman"/>
              </a:rPr>
              <a:t>Sm </a:t>
            </a:r>
            <a:r>
              <a:rPr lang="fr-FR" sz="2000" dirty="0" smtClean="0">
                <a:latin typeface="Comic Sans MS" pitchFamily="66" charset="0"/>
                <a:ea typeface="Calibri"/>
                <a:cs typeface="Times New Roman"/>
              </a:rPr>
              <a:t>en </a:t>
            </a:r>
            <a:r>
              <a:rPr lang="fr-FR" sz="2000" baseline="30000" dirty="0" smtClean="0">
                <a:latin typeface="Comic Sans MS" pitchFamily="66" charset="0"/>
                <a:ea typeface="Calibri"/>
                <a:cs typeface="Times New Roman"/>
              </a:rPr>
              <a:t>243</a:t>
            </a:r>
            <a:r>
              <a:rPr lang="fr-FR" sz="2000" dirty="0" smtClean="0">
                <a:latin typeface="Comic Sans MS" pitchFamily="66" charset="0"/>
                <a:ea typeface="Calibri"/>
                <a:cs typeface="Times New Roman"/>
              </a:rPr>
              <a:t>Nd est connue (</a:t>
            </a:r>
            <a:r>
              <a:rPr lang="fr-FR" sz="2000" b="1" dirty="0" smtClean="0">
                <a:latin typeface="Comic Sans MS" pitchFamily="66" charset="0"/>
                <a:ea typeface="Calibri"/>
                <a:cs typeface="Times New Roman"/>
              </a:rPr>
              <a:t>λ</a:t>
            </a:r>
            <a:r>
              <a:rPr lang="fr-FR" sz="2000" dirty="0" smtClean="0">
                <a:latin typeface="Comic Sans MS" pitchFamily="66" charset="0"/>
              </a:rPr>
              <a:t>)</a:t>
            </a:r>
          </a:p>
          <a:p>
            <a:pPr marL="342900" indent="-342900"/>
            <a:endParaRPr lang="fr-FR" sz="20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fr-FR" sz="2000" b="1" dirty="0" smtClean="0">
                <a:solidFill>
                  <a:srgbClr val="FF0000"/>
                </a:solidFill>
                <a:latin typeface="Comic Sans MS" pitchFamily="66" charset="0"/>
              </a:rPr>
              <a:t>Ce </a:t>
            </a:r>
            <a:r>
              <a:rPr lang="fr-FR" sz="2000" b="1" dirty="0" smtClean="0">
                <a:solidFill>
                  <a:srgbClr val="FF0000"/>
                </a:solidFill>
                <a:latin typeface="Comic Sans MS" pitchFamily="66" charset="0"/>
              </a:rPr>
              <a:t>que je m’attends à avoir: </a:t>
            </a:r>
            <a:r>
              <a:rPr lang="fr-FR" sz="2000" dirty="0" smtClean="0">
                <a:solidFill>
                  <a:srgbClr val="000000"/>
                </a:solidFill>
                <a:latin typeface="Comic Sans MS" pitchFamily="66" charset="0"/>
              </a:rPr>
              <a:t>Des âges proches de la fourchette attendue, qui peuvent être différents d’un échantillon à l’autre (nécessité de faire une moyenne et de tenir compte des incertitudes de mesures)</a:t>
            </a:r>
            <a:endParaRPr lang="fr-FR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26064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Comic Sans MS" pitchFamily="66" charset="0"/>
              </a:rPr>
              <a:t>IDENTIFICATION ET DATATION D’UNE ROCHE X RETROUVEE DANS LES ALPES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72816"/>
            <a:ext cx="916193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Etape 2 : Mettre en œuvre un protocole de résolution pour obtenir des résultats exploitables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434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Etape 2 : Mettre en œuvre un protocole de résolution pour obtenir des résultats exploitables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75656" y="1772816"/>
            <a:ext cx="583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400" dirty="0">
                <a:latin typeface="Comic Sans MS" pitchFamily="66" charset="0"/>
              </a:rPr>
              <a:t>maitrise du matériel, </a:t>
            </a:r>
            <a:endParaRPr lang="fr-FR" sz="2400" dirty="0" smtClean="0">
              <a:latin typeface="Comic Sans MS" pitchFamily="66" charset="0"/>
            </a:endParaRPr>
          </a:p>
          <a:p>
            <a:endParaRPr lang="fr-FR" sz="2400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>
                <a:latin typeface="Comic Sans MS" pitchFamily="66" charset="0"/>
              </a:rPr>
              <a:t>respect </a:t>
            </a:r>
            <a:r>
              <a:rPr lang="fr-FR" sz="2400" dirty="0">
                <a:latin typeface="Comic Sans MS" pitchFamily="66" charset="0"/>
              </a:rPr>
              <a:t>des consignes </a:t>
            </a:r>
            <a:endParaRPr lang="fr-FR" sz="2400" dirty="0" smtClean="0">
              <a:latin typeface="Comic Sans MS" pitchFamily="66" charset="0"/>
            </a:endParaRPr>
          </a:p>
          <a:p>
            <a:endParaRPr lang="fr-FR" sz="2400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>
                <a:latin typeface="Comic Sans MS" pitchFamily="66" charset="0"/>
              </a:rPr>
              <a:t>gestion </a:t>
            </a:r>
            <a:r>
              <a:rPr lang="fr-FR" sz="2400" dirty="0">
                <a:latin typeface="Comic Sans MS" pitchFamily="66" charset="0"/>
              </a:rPr>
              <a:t>correcte du poste de travail.</a:t>
            </a:r>
            <a:endParaRPr lang="fr-FR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Etape 2 : Mettre en œuvre un protocole de résolution pour obtenir des résultats exploitables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9" name="Picture 2" descr="http://avg85.fr/wp-content/uploads/2015/03/gabbro-chenaill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52" y="1268760"/>
            <a:ext cx="4036318" cy="2996122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398884" y="764704"/>
            <a:ext cx="3280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Comic Sans MS" pitchFamily="66" charset="0"/>
              </a:rPr>
              <a:t>Observation à l’œil nu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716016" y="2042170"/>
            <a:ext cx="4029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omic Sans MS" pitchFamily="66" charset="0"/>
              </a:rPr>
              <a:t>Observation au microscope polarisant (LPA)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271092" y="2780928"/>
            <a:ext cx="6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  <a:latin typeface="Comic Sans MS" pitchFamily="66" charset="0"/>
              </a:rPr>
              <a:t>Pyr</a:t>
            </a:r>
            <a:endParaRPr lang="fr-FR" sz="24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911052" y="155679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latin typeface="Comic Sans MS" pitchFamily="66" charset="0"/>
              </a:rPr>
              <a:t>Feld</a:t>
            </a:r>
            <a:endParaRPr lang="fr-FR" sz="2400" b="1" dirty="0" smtClean="0">
              <a:latin typeface="Comic Sans MS" pitchFamily="66" charset="0"/>
            </a:endParaRPr>
          </a:p>
        </p:txBody>
      </p:sp>
      <p:pic>
        <p:nvPicPr>
          <p:cNvPr id="14" name="Picture 4" descr="https://i.pinimg.com/originals/39/64/bf/3964bf373f112e7a9a8b02fbc849fd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83734"/>
            <a:ext cx="5004048" cy="3586234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6372200" y="3626346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  <a:latin typeface="Comic Sans MS" pitchFamily="66" charset="0"/>
              </a:rPr>
              <a:t>Feld</a:t>
            </a:r>
            <a:endParaRPr lang="fr-FR" sz="24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596336" y="5570562"/>
            <a:ext cx="6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  <a:latin typeface="Comic Sans MS" pitchFamily="66" charset="0"/>
              </a:rPr>
              <a:t>Pyr</a:t>
            </a:r>
            <a:endParaRPr lang="fr-FR" sz="24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740352" y="3410322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  <a:latin typeface="Comic Sans MS" pitchFamily="66" charset="0"/>
              </a:rPr>
              <a:t>Amph</a:t>
            </a:r>
            <a:endParaRPr lang="fr-FR" sz="24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Etape 3 : Présenter les résultats pour les communiquer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908720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0000"/>
                </a:solidFill>
                <a:latin typeface="Comic Sans MS" pitchFamily="66" charset="0"/>
              </a:rPr>
              <a:t>U</a:t>
            </a:r>
            <a:r>
              <a:rPr lang="fr-FR" sz="2400" b="1" dirty="0" smtClean="0">
                <a:solidFill>
                  <a:srgbClr val="000000"/>
                </a:solidFill>
                <a:latin typeface="Comic Sans MS" pitchFamily="66" charset="0"/>
              </a:rPr>
              <a:t>ne </a:t>
            </a:r>
            <a:r>
              <a:rPr lang="fr-FR" sz="2400" b="1" dirty="0">
                <a:solidFill>
                  <a:srgbClr val="000000"/>
                </a:solidFill>
                <a:latin typeface="Comic Sans MS" pitchFamily="66" charset="0"/>
              </a:rPr>
              <a:t>production : </a:t>
            </a:r>
            <a:endParaRPr lang="fr-FR" sz="2400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endParaRPr lang="fr-FR" sz="2400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000000"/>
                </a:solidFill>
                <a:latin typeface="Comic Sans MS" pitchFamily="66" charset="0"/>
              </a:rPr>
              <a:t>techniquement correcte/</a:t>
            </a:r>
          </a:p>
          <a:p>
            <a:r>
              <a:rPr lang="fr-FR" sz="2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fr-FR" sz="2400" b="1" dirty="0" smtClean="0">
                <a:solidFill>
                  <a:srgbClr val="000000"/>
                </a:solidFill>
                <a:latin typeface="Comic Sans MS" pitchFamily="66" charset="0"/>
              </a:rPr>
              <a:t>	</a:t>
            </a:r>
            <a:r>
              <a:rPr lang="fr-FR" sz="2400" dirty="0" smtClean="0">
                <a:solidFill>
                  <a:srgbClr val="000000"/>
                </a:solidFill>
                <a:latin typeface="Comic Sans MS" pitchFamily="66" charset="0"/>
              </a:rPr>
              <a:t>soignée</a:t>
            </a:r>
            <a:r>
              <a:rPr lang="fr-FR" sz="2400" dirty="0">
                <a:solidFill>
                  <a:srgbClr val="000000"/>
                </a:solidFill>
                <a:latin typeface="Comic Sans MS" pitchFamily="66" charset="0"/>
              </a:rPr>
              <a:t>, lisible, appropriée, </a:t>
            </a:r>
            <a:r>
              <a:rPr lang="fr-FR" sz="2400" dirty="0" smtClean="0">
                <a:solidFill>
                  <a:srgbClr val="000000"/>
                </a:solidFill>
                <a:latin typeface="Comic Sans MS" pitchFamily="66" charset="0"/>
              </a:rPr>
              <a:t>… </a:t>
            </a:r>
          </a:p>
          <a:p>
            <a:pPr marL="342900" indent="-342900">
              <a:buFontTx/>
              <a:buChar char="-"/>
            </a:pPr>
            <a:endParaRPr lang="fr-FR" sz="2400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000000"/>
                </a:solidFill>
                <a:latin typeface="Comic Sans MS" pitchFamily="66" charset="0"/>
              </a:rPr>
              <a:t>bien </a:t>
            </a:r>
            <a:r>
              <a:rPr lang="fr-FR" sz="2400" b="1" dirty="0">
                <a:solidFill>
                  <a:srgbClr val="000000"/>
                </a:solidFill>
                <a:latin typeface="Comic Sans MS" pitchFamily="66" charset="0"/>
              </a:rPr>
              <a:t>renseignée </a:t>
            </a:r>
            <a:endParaRPr lang="fr-FR" sz="2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fr-FR" sz="2400" dirty="0">
                <a:solidFill>
                  <a:srgbClr val="000000"/>
                </a:solidFill>
                <a:latin typeface="Comic Sans MS" pitchFamily="66" charset="0"/>
              </a:rPr>
              <a:t>	</a:t>
            </a:r>
            <a:r>
              <a:rPr lang="fr-FR" sz="2400" dirty="0" smtClean="0">
                <a:solidFill>
                  <a:srgbClr val="000000"/>
                </a:solidFill>
                <a:latin typeface="Comic Sans MS" pitchFamily="66" charset="0"/>
              </a:rPr>
              <a:t>informations </a:t>
            </a:r>
            <a:r>
              <a:rPr lang="fr-FR" sz="2400" dirty="0">
                <a:solidFill>
                  <a:srgbClr val="000000"/>
                </a:solidFill>
                <a:latin typeface="Comic Sans MS" pitchFamily="66" charset="0"/>
              </a:rPr>
              <a:t>complètes et exactes dans le cadre du moyen de communication </a:t>
            </a:r>
            <a:r>
              <a:rPr lang="fr-FR" sz="2400" dirty="0" smtClean="0">
                <a:solidFill>
                  <a:srgbClr val="000000"/>
                </a:solidFill>
                <a:latin typeface="Comic Sans MS" pitchFamily="66" charset="0"/>
              </a:rPr>
              <a:t>choisi 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400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000000"/>
                </a:solidFill>
                <a:latin typeface="Comic Sans MS" pitchFamily="66" charset="0"/>
              </a:rPr>
              <a:t>bien </a:t>
            </a:r>
            <a:r>
              <a:rPr lang="fr-FR" sz="2400" b="1" dirty="0">
                <a:solidFill>
                  <a:srgbClr val="000000"/>
                </a:solidFill>
                <a:latin typeface="Comic Sans MS" pitchFamily="66" charset="0"/>
              </a:rPr>
              <a:t>organisée </a:t>
            </a:r>
            <a:endParaRPr lang="fr-FR" sz="2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fr-FR" sz="2400" dirty="0">
                <a:solidFill>
                  <a:srgbClr val="000000"/>
                </a:solidFill>
                <a:latin typeface="Comic Sans MS" pitchFamily="66" charset="0"/>
              </a:rPr>
              <a:t>	</a:t>
            </a:r>
            <a:r>
              <a:rPr lang="fr-FR" sz="2400" dirty="0" smtClean="0">
                <a:solidFill>
                  <a:srgbClr val="000000"/>
                </a:solidFill>
                <a:latin typeface="Comic Sans MS" pitchFamily="66" charset="0"/>
              </a:rPr>
              <a:t>informations </a:t>
            </a:r>
            <a:r>
              <a:rPr lang="fr-FR" sz="2400" dirty="0">
                <a:solidFill>
                  <a:srgbClr val="000000"/>
                </a:solidFill>
                <a:latin typeface="Comic Sans MS" pitchFamily="66" charset="0"/>
              </a:rPr>
              <a:t>traduites dans le sens du problème à </a:t>
            </a:r>
            <a:r>
              <a:rPr lang="fr-FR" sz="2400" dirty="0" smtClean="0">
                <a:solidFill>
                  <a:srgbClr val="000000"/>
                </a:solidFill>
                <a:latin typeface="Comic Sans MS" pitchFamily="66" charset="0"/>
              </a:rPr>
              <a:t>traiter</a:t>
            </a:r>
            <a:endParaRPr lang="fr-FR" sz="2400" dirty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fr-FR" sz="2400" dirty="0">
                <a:solidFill>
                  <a:srgbClr val="000000"/>
                </a:solidFill>
                <a:latin typeface="Comic Sans MS" pitchFamily="66" charset="0"/>
              </a:rPr>
              <a:t>	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547664" y="5661248"/>
            <a:ext cx="568456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dirty="0">
                <a:latin typeface="Comic Sans MS" pitchFamily="66" charset="0"/>
              </a:rPr>
              <a:t>La communication prépare </a:t>
            </a:r>
            <a:r>
              <a:rPr lang="fr-FR" sz="2400" dirty="0" smtClean="0">
                <a:latin typeface="Comic Sans MS" pitchFamily="66" charset="0"/>
              </a:rPr>
              <a:t>à l’étape 4…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Etape 3 : Présenter les résultats pour les communiquer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6" name="Picture 2" descr="http://svt.ac-dijon.fr/schemassvt/IMG/gif/gabbro.gif"/>
          <p:cNvPicPr>
            <a:picLocks noChangeAspect="1" noChangeArrowheads="1"/>
          </p:cNvPicPr>
          <p:nvPr/>
        </p:nvPicPr>
        <p:blipFill>
          <a:blip r:embed="rId2" cstate="print"/>
          <a:srcRect b="9589"/>
          <a:stretch>
            <a:fillRect/>
          </a:stretch>
        </p:blipFill>
        <p:spPr bwMode="auto">
          <a:xfrm>
            <a:off x="549506" y="2204864"/>
            <a:ext cx="4572000" cy="338437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539552" y="836712"/>
            <a:ext cx="68868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latin typeface="Comic Sans MS" pitchFamily="66" charset="0"/>
              </a:rPr>
              <a:t>Schéma d’une portion de lame de la roche X</a:t>
            </a:r>
          </a:p>
          <a:p>
            <a:r>
              <a:rPr lang="fr-FR" sz="2400" dirty="0" smtClean="0">
                <a:latin typeface="Comic Sans MS" pitchFamily="66" charset="0"/>
              </a:rPr>
              <a:t>Mode observation: microscope polarisant (LPA)</a:t>
            </a:r>
          </a:p>
          <a:p>
            <a:r>
              <a:rPr lang="fr-FR" sz="2400" dirty="0" smtClean="0">
                <a:latin typeface="Comic Sans MS" pitchFamily="66" charset="0"/>
              </a:rPr>
              <a:t>Grossissement: (x100)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4869986" y="270892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4581954" y="3645024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4437938" y="4077072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518058" y="3861048"/>
            <a:ext cx="322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Comic Sans MS" pitchFamily="66" charset="0"/>
              </a:rPr>
              <a:t>Feldspath plagioclase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359706" y="3429000"/>
            <a:ext cx="3578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Comic Sans MS" pitchFamily="66" charset="0"/>
              </a:rPr>
              <a:t>Hornblende (amphibole)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518058" y="2492896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Comic Sans MS" pitchFamily="66" charset="0"/>
              </a:rPr>
              <a:t>Pyroxène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917658" y="5661248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  <a:latin typeface="Comic Sans MS" pitchFamily="66" charset="0"/>
              </a:rPr>
              <a:t>cristaux </a:t>
            </a:r>
            <a:r>
              <a:rPr lang="fr-FR" sz="2400" dirty="0" smtClean="0">
                <a:solidFill>
                  <a:prstClr val="black"/>
                </a:solidFill>
                <a:latin typeface="Comic Sans MS" pitchFamily="66" charset="0"/>
              </a:rPr>
              <a:t>jointifs </a:t>
            </a:r>
            <a:r>
              <a:rPr lang="fr-FR" sz="2400" dirty="0" smtClean="0">
                <a:latin typeface="Comic Sans MS" pitchFamily="66" charset="0"/>
                <a:sym typeface="Wingdings" pitchFamily="2" charset="2"/>
              </a:rPr>
              <a:t> Structure grenue</a:t>
            </a:r>
            <a:endParaRPr lang="fr-FR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/>
          <p:nvPr/>
        </p:nvGraphicFramePr>
        <p:xfrm>
          <a:off x="827584" y="332656"/>
          <a:ext cx="756084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2000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293096"/>
            <a:ext cx="11144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3528" y="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Etape 3 : Présenter les résultats pour les communiquer</a:t>
            </a:r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/>
          <p:nvPr/>
        </p:nvGraphicFramePr>
        <p:xfrm>
          <a:off x="827584" y="332656"/>
          <a:ext cx="756084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2000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293096"/>
            <a:ext cx="11144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67544" y="4941168"/>
            <a:ext cx="588815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000" dirty="0" smtClean="0">
                <a:latin typeface="Comic Sans MS" pitchFamily="66" charset="0"/>
              </a:rPr>
              <a:t>Age en années = LN(a+1)/</a:t>
            </a:r>
            <a:r>
              <a:rPr lang="fr-FR" sz="2000" b="1" dirty="0"/>
              <a:t>λ</a:t>
            </a:r>
            <a:endParaRPr lang="fr-FR" sz="2000" dirty="0" smtClean="0">
              <a:latin typeface="Comic Sans MS" pitchFamily="66" charset="0"/>
            </a:endParaRPr>
          </a:p>
          <a:p>
            <a:r>
              <a:rPr lang="fr-FR" sz="2000" dirty="0" smtClean="0">
                <a:latin typeface="Comic Sans MS" pitchFamily="66" charset="0"/>
              </a:rPr>
              <a:t>= LN(0,0012+1)/</a:t>
            </a:r>
            <a:r>
              <a:rPr lang="fr-FR" sz="2000" i="1" dirty="0">
                <a:latin typeface="Comic Sans MS" pitchFamily="66" charset="0"/>
              </a:rPr>
              <a:t>6,54E-12 </a:t>
            </a:r>
            <a:r>
              <a:rPr lang="fr-FR" sz="2000" i="1" dirty="0" smtClean="0">
                <a:latin typeface="Comic Sans MS" pitchFamily="66" charset="0"/>
              </a:rPr>
              <a:t>=183376234,8 années</a:t>
            </a:r>
          </a:p>
          <a:p>
            <a:r>
              <a:rPr lang="fr-FR" sz="2000" i="1" dirty="0" smtClean="0">
                <a:latin typeface="Comic Sans MS" pitchFamily="66" charset="0"/>
              </a:rPr>
              <a:t>= 183,3762348 </a:t>
            </a:r>
            <a:r>
              <a:rPr lang="fr-FR" sz="2000" i="1" dirty="0" smtClean="0">
                <a:latin typeface="Comic Sans MS" pitchFamily="66" charset="0"/>
              </a:rPr>
              <a:t>Ma</a:t>
            </a:r>
            <a:endParaRPr lang="fr-FR" sz="2000" i="1" dirty="0" smtClean="0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Etape 3 : Présenter les résultats pour les communiquer</a:t>
            </a:r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Etape 4 : </a:t>
            </a:r>
            <a:r>
              <a:rPr lang="fr-FR" b="1" dirty="0">
                <a:latin typeface="Comic Sans MS" pitchFamily="66" charset="0"/>
              </a:rPr>
              <a:t>Exploiter les résultats obtenus pour répondre au problème</a:t>
            </a:r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Etape 4 : </a:t>
            </a:r>
            <a:r>
              <a:rPr lang="fr-FR" b="1" dirty="0">
                <a:latin typeface="Comic Sans MS" pitchFamily="66" charset="0"/>
              </a:rPr>
              <a:t>Exploiter les résultats obtenus pour répondre au problème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1484784"/>
            <a:ext cx="8388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je vois:</a:t>
            </a:r>
          </a:p>
          <a:p>
            <a:r>
              <a:rPr lang="fr-FR" sz="2400" dirty="0" smtClean="0">
                <a:latin typeface="Comic Sans MS" pitchFamily="66" charset="0"/>
              </a:rPr>
              <a:t>exploiter </a:t>
            </a:r>
            <a:r>
              <a:rPr lang="fr-FR" sz="2400" dirty="0">
                <a:latin typeface="Comic Sans MS" pitchFamily="66" charset="0"/>
              </a:rPr>
              <a:t>l'ensemble des résultats </a:t>
            </a:r>
            <a:endParaRPr lang="fr-FR" sz="2400" dirty="0" smtClean="0">
              <a:latin typeface="Comic Sans MS" pitchFamily="66" charset="0"/>
            </a:endParaRPr>
          </a:p>
          <a:p>
            <a:endParaRPr lang="fr-FR" sz="2400" dirty="0" smtClean="0">
              <a:latin typeface="Comic Sans MS" pitchFamily="66" charset="0"/>
            </a:endParaRPr>
          </a:p>
          <a:p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je sais:</a:t>
            </a:r>
            <a:endParaRPr lang="fr-FR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fr-FR" sz="2400" dirty="0" err="1" smtClean="0">
                <a:latin typeface="Comic Sans MS" pitchFamily="66" charset="0"/>
              </a:rPr>
              <a:t>intègrer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>
                <a:latin typeface="Comic Sans MS" pitchFamily="66" charset="0"/>
              </a:rPr>
              <a:t>des notions </a:t>
            </a:r>
            <a:r>
              <a:rPr lang="fr-FR" sz="2400" dirty="0" smtClean="0">
                <a:latin typeface="Comic Sans MS" pitchFamily="66" charset="0"/>
              </a:rPr>
              <a:t>issues </a:t>
            </a:r>
            <a:r>
              <a:rPr lang="fr-FR" sz="2400" dirty="0">
                <a:latin typeface="Comic Sans MS" pitchFamily="66" charset="0"/>
              </a:rPr>
              <a:t>des ressources et de la mise en </a:t>
            </a:r>
            <a:r>
              <a:rPr lang="fr-FR" sz="2400" dirty="0" smtClean="0">
                <a:latin typeface="Comic Sans MS" pitchFamily="66" charset="0"/>
              </a:rPr>
              <a:t>situation</a:t>
            </a:r>
          </a:p>
          <a:p>
            <a:endParaRPr lang="fr-FR" sz="2400" dirty="0">
              <a:latin typeface="Comic Sans MS" pitchFamily="66" charset="0"/>
            </a:endParaRPr>
          </a:p>
          <a:p>
            <a:r>
              <a:rPr lang="fr-FR" sz="2400" b="1" dirty="0">
                <a:solidFill>
                  <a:srgbClr val="FF0000"/>
                </a:solidFill>
                <a:latin typeface="Comic Sans MS" pitchFamily="66" charset="0"/>
              </a:rPr>
              <a:t>je 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conclus:</a:t>
            </a:r>
          </a:p>
          <a:p>
            <a:r>
              <a:rPr lang="fr-FR" sz="2400" dirty="0" smtClean="0">
                <a:latin typeface="Comic Sans MS" pitchFamily="66" charset="0"/>
              </a:rPr>
              <a:t>construire </a:t>
            </a:r>
            <a:r>
              <a:rPr lang="fr-FR" sz="2400" dirty="0">
                <a:latin typeface="Comic Sans MS" pitchFamily="66" charset="0"/>
              </a:rPr>
              <a:t>une réponse au problème </a:t>
            </a:r>
            <a:r>
              <a:rPr lang="fr-FR" sz="2400" dirty="0" smtClean="0">
                <a:latin typeface="Comic Sans MS" pitchFamily="66" charset="0"/>
              </a:rPr>
              <a:t>posé, </a:t>
            </a:r>
            <a:r>
              <a:rPr lang="fr-FR" sz="2400" dirty="0">
                <a:latin typeface="Comic Sans MS" pitchFamily="66" charset="0"/>
              </a:rPr>
              <a:t>explicative et </a:t>
            </a:r>
            <a:r>
              <a:rPr lang="fr-FR" sz="2400" dirty="0" smtClean="0">
                <a:latin typeface="Comic Sans MS" pitchFamily="66" charset="0"/>
              </a:rPr>
              <a:t>cohérente, </a:t>
            </a:r>
            <a:r>
              <a:rPr lang="fr-FR" sz="2400" dirty="0">
                <a:latin typeface="Comic Sans MS" pitchFamily="66" charset="0"/>
              </a:rPr>
              <a:t>intégrant les </a:t>
            </a:r>
            <a:r>
              <a:rPr lang="fr-FR" sz="2400" dirty="0" smtClean="0">
                <a:latin typeface="Comic Sans MS" pitchFamily="66" charset="0"/>
              </a:rPr>
              <a:t>résultats.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Etape 4 : </a:t>
            </a:r>
            <a:r>
              <a:rPr lang="fr-FR" b="1" dirty="0">
                <a:latin typeface="Comic Sans MS" pitchFamily="66" charset="0"/>
              </a:rPr>
              <a:t>Exploiter les résultats obtenus pour répondre au problème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512" y="394692"/>
            <a:ext cx="838842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je vois:</a:t>
            </a:r>
          </a:p>
          <a:p>
            <a:pPr lvl="0"/>
            <a:r>
              <a:rPr lang="fr-FR" dirty="0">
                <a:solidFill>
                  <a:prstClr val="black"/>
                </a:solidFill>
                <a:latin typeface="Comic Sans MS" pitchFamily="66" charset="0"/>
              </a:rPr>
              <a:t>La roche X, de structure grenue, est une roche magmatique plutonique. Elle est composée essentiellement de pyroxène, amphibole et feldspath </a:t>
            </a:r>
            <a:r>
              <a:rPr lang="fr-FR" dirty="0" smtClean="0">
                <a:solidFill>
                  <a:prstClr val="black"/>
                </a:solidFill>
                <a:latin typeface="Comic Sans MS" pitchFamily="66" charset="0"/>
              </a:rPr>
              <a:t>plagioclase</a:t>
            </a:r>
          </a:p>
          <a:p>
            <a:r>
              <a:rPr lang="fr-FR" dirty="0" smtClean="0">
                <a:solidFill>
                  <a:prstClr val="black"/>
                </a:solidFill>
                <a:latin typeface="Comic Sans MS" pitchFamily="66" charset="0"/>
              </a:rPr>
              <a:t>Son âge déterminé par </a:t>
            </a:r>
            <a:r>
              <a:rPr lang="fr-FR" dirty="0" err="1" smtClean="0">
                <a:solidFill>
                  <a:prstClr val="black"/>
                </a:solidFill>
                <a:latin typeface="Comic Sans MS" pitchFamily="66" charset="0"/>
              </a:rPr>
              <a:t>radiochronologie</a:t>
            </a:r>
            <a:r>
              <a:rPr lang="fr-FR" dirty="0" smtClean="0">
                <a:solidFill>
                  <a:prstClr val="black"/>
                </a:solidFill>
                <a:latin typeface="Comic Sans MS" pitchFamily="66" charset="0"/>
              </a:rPr>
              <a:t> (Méthode </a:t>
            </a:r>
            <a:r>
              <a:rPr lang="fr-FR" dirty="0" err="1" smtClean="0">
                <a:solidFill>
                  <a:prstClr val="black"/>
                </a:solidFill>
                <a:latin typeface="Comic Sans MS" pitchFamily="66" charset="0"/>
              </a:rPr>
              <a:t>Sm</a:t>
            </a:r>
            <a:r>
              <a:rPr lang="fr-FR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omic Sans MS" pitchFamily="66" charset="0"/>
              </a:rPr>
              <a:t>Nd</a:t>
            </a:r>
            <a:r>
              <a:rPr lang="fr-FR" dirty="0" smtClean="0">
                <a:solidFill>
                  <a:prstClr val="black"/>
                </a:solidFill>
                <a:latin typeface="Comic Sans MS" pitchFamily="66" charset="0"/>
              </a:rPr>
              <a:t>) est d’environ </a:t>
            </a:r>
            <a:r>
              <a:rPr lang="fr-FR" i="1" dirty="0" smtClean="0">
                <a:latin typeface="Comic Sans MS" pitchFamily="66" charset="0"/>
              </a:rPr>
              <a:t>183 Ma +/- 22 Ma compte tenu de </a:t>
            </a:r>
            <a:r>
              <a:rPr lang="fr-FR" i="1" dirty="0" smtClean="0">
                <a:latin typeface="Comic Sans MS" pitchFamily="66" charset="0"/>
              </a:rPr>
              <a:t>l’incertitude de mesure</a:t>
            </a:r>
            <a:endParaRPr lang="fr-FR" i="1" dirty="0" smtClean="0">
              <a:latin typeface="Comic Sans MS" pitchFamily="66" charset="0"/>
            </a:endParaRPr>
          </a:p>
          <a:p>
            <a:r>
              <a:rPr lang="fr-FR" i="1" dirty="0" smtClean="0">
                <a:latin typeface="Comic Sans MS" pitchFamily="66" charset="0"/>
              </a:rPr>
              <a:t>La roche X semble s’être formée à la limite du Jurassique </a:t>
            </a:r>
            <a:r>
              <a:rPr lang="fr-FR" i="1" dirty="0" err="1" smtClean="0">
                <a:latin typeface="Comic Sans MS" pitchFamily="66" charset="0"/>
              </a:rPr>
              <a:t>inf</a:t>
            </a:r>
            <a:r>
              <a:rPr lang="fr-FR" i="1" dirty="0" smtClean="0">
                <a:latin typeface="Comic Sans MS" pitchFamily="66" charset="0"/>
              </a:rPr>
              <a:t> /moyen</a:t>
            </a:r>
            <a:endParaRPr lang="fr-FR" dirty="0" smtClean="0">
              <a:latin typeface="Comic Sans MS" pitchFamily="66" charset="0"/>
            </a:endParaRPr>
          </a:p>
          <a:p>
            <a:pPr lvl="0"/>
            <a:endParaRPr lang="fr-FR" dirty="0">
              <a:solidFill>
                <a:prstClr val="black"/>
              </a:solidFill>
              <a:latin typeface="Comic Sans MS" pitchFamily="66" charset="0"/>
            </a:endParaRPr>
          </a:p>
          <a:p>
            <a:endParaRPr lang="fr-FR" dirty="0" smtClean="0">
              <a:latin typeface="Comic Sans MS" pitchFamily="66" charset="0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je sais: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Qu’une structure grenue provient </a:t>
            </a:r>
            <a:r>
              <a:rPr lang="fr-FR" dirty="0">
                <a:latin typeface="Comic Sans MS" pitchFamily="66" charset="0"/>
              </a:rPr>
              <a:t>de la cristallisation d’un magma en </a:t>
            </a:r>
            <a:r>
              <a:rPr lang="fr-FR" dirty="0" smtClean="0">
                <a:latin typeface="Comic Sans MS" pitchFamily="66" charset="0"/>
              </a:rPr>
              <a:t>profondeur.</a:t>
            </a:r>
            <a:endParaRPr lang="fr-FR" dirty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D’après les données, les 3 minéraux précédents sont caractéristiques d’un gabbro, roche que l’on retrouve au niveau de la croute océanique, en profondeur.</a:t>
            </a:r>
          </a:p>
          <a:p>
            <a:endParaRPr lang="fr-FR" dirty="0">
              <a:latin typeface="Comic Sans MS" pitchFamily="66" charset="0"/>
            </a:endParaRPr>
          </a:p>
          <a:p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je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conclus:</a:t>
            </a:r>
          </a:p>
          <a:p>
            <a:r>
              <a:rPr lang="fr-FR" dirty="0" smtClean="0">
                <a:latin typeface="Comic Sans MS" pitchFamily="66" charset="0"/>
              </a:rPr>
              <a:t>La roche X est probablement d’origine océanique.</a:t>
            </a:r>
          </a:p>
          <a:p>
            <a:r>
              <a:rPr lang="fr-FR" dirty="0" smtClean="0">
                <a:latin typeface="Comic Sans MS" pitchFamily="66" charset="0"/>
              </a:rPr>
              <a:t>Cela est </a:t>
            </a:r>
            <a:r>
              <a:rPr lang="fr-FR" dirty="0" smtClean="0">
                <a:latin typeface="Comic Sans MS" pitchFamily="66" charset="0"/>
              </a:rPr>
              <a:t>surprenant car elle a été retrouvée dans une zone continentale (Alpes</a:t>
            </a:r>
            <a:r>
              <a:rPr lang="fr-FR" dirty="0" smtClean="0">
                <a:latin typeface="Comic Sans MS" pitchFamily="66" charset="0"/>
              </a:rPr>
              <a:t>). On peut supposer qu’il y avait à l’emplacement actuel des Alpes un domaine océanique en expansion au Jurassique inférieur / Moyen. </a:t>
            </a:r>
          </a:p>
          <a:p>
            <a:r>
              <a:rPr lang="fr-FR" dirty="0" smtClean="0">
                <a:latin typeface="Comic Sans MS" pitchFamily="66" charset="0"/>
              </a:rPr>
              <a:t>La fermeture (et la disparition) de cet ancien domaine océanique a pu ensuite se faire par subduction / collision.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Etape 1 : Concevoir une stratégie pour résoudre une situation problème 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9512" y="476672"/>
            <a:ext cx="8676456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zh-CN" sz="2000" b="1" dirty="0" smtClean="0">
                <a:latin typeface="Comic Sans MS" pitchFamily="66" charset="0"/>
                <a:ea typeface="Calibri" pitchFamily="34" charset="0"/>
                <a:cs typeface="Arial" pitchFamily="34" charset="0"/>
              </a:rPr>
              <a:t>1. A</a:t>
            </a:r>
            <a:r>
              <a:rPr kumimoji="0" lang="fr-FR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rguments qui permettent de confirmer l’origine océanique de cette roche. </a:t>
            </a:r>
            <a:endParaRPr kumimoji="0" lang="fr-FR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412776"/>
            <a:ext cx="88569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ce que je fais: </a:t>
            </a:r>
            <a:r>
              <a:rPr lang="fr-FR" sz="2400" dirty="0" smtClean="0">
                <a:solidFill>
                  <a:srgbClr val="000000"/>
                </a:solidFill>
                <a:latin typeface="Comic Sans MS" pitchFamily="66" charset="0"/>
              </a:rPr>
              <a:t>objectif </a:t>
            </a:r>
            <a:r>
              <a:rPr lang="fr-FR" sz="2400" dirty="0">
                <a:solidFill>
                  <a:srgbClr val="000000"/>
                </a:solidFill>
                <a:latin typeface="Comic Sans MS" pitchFamily="66" charset="0"/>
              </a:rPr>
              <a:t>de la méthode, </a:t>
            </a:r>
            <a:r>
              <a:rPr lang="fr-FR" sz="2400" dirty="0" smtClean="0">
                <a:solidFill>
                  <a:srgbClr val="000000"/>
                </a:solidFill>
                <a:latin typeface="Comic Sans MS" pitchFamily="66" charset="0"/>
              </a:rPr>
              <a:t>principe … </a:t>
            </a:r>
            <a:endParaRPr lang="fr-FR" sz="2400" dirty="0">
              <a:solidFill>
                <a:srgbClr val="000000"/>
              </a:solidFill>
              <a:latin typeface="Comic Sans MS" pitchFamily="66" charset="0"/>
            </a:endParaRPr>
          </a:p>
          <a:p>
            <a:endParaRPr lang="fr-FR" sz="2400" b="1" dirty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comment je le fais:</a:t>
            </a:r>
          </a:p>
          <a:p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solidFill>
                  <a:srgbClr val="000000"/>
                </a:solidFill>
                <a:latin typeface="Comic Sans MS" pitchFamily="66" charset="0"/>
              </a:rPr>
              <a:t>utilisation d’un outil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000000"/>
                </a:solidFill>
                <a:latin typeface="Comic Sans MS" pitchFamily="66" charset="0"/>
              </a:rPr>
              <a:t>d’observation: microscope, microscope polarisant, binoculaire</a:t>
            </a:r>
            <a:r>
              <a:rPr lang="fr-FR" sz="24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  <a:latin typeface="Comic Sans MS" pitchFamily="66" charset="0"/>
              </a:rPr>
              <a:t>d</a:t>
            </a:r>
            <a:r>
              <a:rPr lang="fr-FR" sz="2400" dirty="0" smtClean="0">
                <a:solidFill>
                  <a:srgbClr val="000000"/>
                </a:solidFill>
                <a:latin typeface="Comic Sans MS" pitchFamily="66" charset="0"/>
              </a:rPr>
              <a:t>e simulation, tableur, logiciel…</a:t>
            </a:r>
          </a:p>
          <a:p>
            <a:pPr lvl="2"/>
            <a:endParaRPr lang="fr-FR" sz="2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fr-FR" sz="2400" dirty="0" smtClean="0">
                <a:solidFill>
                  <a:srgbClr val="000000"/>
                </a:solidFill>
                <a:latin typeface="Comic Sans MS" pitchFamily="66" charset="0"/>
              </a:rPr>
              <a:t>proposition d’une expérience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000000"/>
                </a:solidFill>
                <a:latin typeface="Comic Sans MS" pitchFamily="66" charset="0"/>
              </a:rPr>
              <a:t>ne pas oublier: </a:t>
            </a:r>
            <a:r>
              <a:rPr lang="fr-FR" sz="2400" dirty="0" smtClean="0">
                <a:solidFill>
                  <a:srgbClr val="000000"/>
                </a:solidFill>
                <a:latin typeface="Comic Sans MS" pitchFamily="66" charset="0"/>
              </a:rPr>
              <a:t>témoins</a:t>
            </a:r>
            <a:r>
              <a:rPr lang="fr-FR" sz="2400" dirty="0">
                <a:solidFill>
                  <a:srgbClr val="000000"/>
                </a:solidFill>
                <a:latin typeface="Comic Sans MS" pitchFamily="66" charset="0"/>
              </a:rPr>
              <a:t>, paramètres </a:t>
            </a:r>
            <a:r>
              <a:rPr lang="fr-FR" sz="2400" dirty="0" smtClean="0">
                <a:solidFill>
                  <a:srgbClr val="000000"/>
                </a:solidFill>
                <a:latin typeface="Comic Sans MS" pitchFamily="66" charset="0"/>
              </a:rPr>
              <a:t>variables… </a:t>
            </a:r>
            <a:endParaRPr lang="fr-FR" sz="2400" dirty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fr-FR" sz="2400" dirty="0">
                <a:solidFill>
                  <a:srgbClr val="000000"/>
                </a:solidFill>
                <a:latin typeface="Comic Sans MS" pitchFamily="66" charset="0"/>
              </a:rPr>
              <a:t>	</a:t>
            </a:r>
            <a:endParaRPr lang="fr-FR" sz="2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Ce que je m’attends à avoir: </a:t>
            </a:r>
            <a:r>
              <a:rPr lang="fr-FR" sz="2400" dirty="0" smtClean="0">
                <a:solidFill>
                  <a:srgbClr val="000000"/>
                </a:solidFill>
                <a:latin typeface="Comic Sans MS" pitchFamily="66" charset="0"/>
              </a:rPr>
              <a:t>résultats </a:t>
            </a:r>
            <a:r>
              <a:rPr lang="fr-FR" sz="2400" dirty="0">
                <a:solidFill>
                  <a:srgbClr val="000000"/>
                </a:solidFill>
                <a:latin typeface="Comic Sans MS" pitchFamily="66" charset="0"/>
              </a:rPr>
              <a:t>attendus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9632" y="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IDENTIFICATION ET DATATION D’UNE ROCHE X RETROUVEE DANS LES ALPES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51520" y="40466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DOC 3 : Graphique donnant la composition minéralogique de différentes roches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971600" y="1124744"/>
            <a:ext cx="6774866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9632" y="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IDENTIFICATION ET DATATION D’UNE ROCHE X RETROUVEE DANS LES ALPES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51520" y="40466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DOC 3 : Graphique donnant la composition minéralogique de différentes roches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971600" y="1124744"/>
            <a:ext cx="6774866" cy="50405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32040" y="1052736"/>
            <a:ext cx="1368152" cy="45365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Etape 1 : Concevoir une stratégie pour résoudre une situation problème 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313" y="1196752"/>
            <a:ext cx="90364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ce que je vais faire:</a:t>
            </a:r>
          </a:p>
          <a:p>
            <a:r>
              <a:rPr lang="fr-FR" sz="2400" dirty="0" smtClean="0">
                <a:solidFill>
                  <a:srgbClr val="000000"/>
                </a:solidFill>
                <a:latin typeface="Comic Sans MS" pitchFamily="66" charset="0"/>
              </a:rPr>
              <a:t>Rechercher si la roche X est une roche constituant la croûte océanique donc soit un basalte, soit un </a:t>
            </a:r>
            <a:r>
              <a:rPr lang="fr-FR" sz="2400" dirty="0" smtClean="0">
                <a:solidFill>
                  <a:srgbClr val="000000"/>
                </a:solidFill>
                <a:latin typeface="Comic Sans MS" pitchFamily="66" charset="0"/>
              </a:rPr>
              <a:t>gabbro (on dit dans l’énoncé qu’elle n’est pas sédimentaire)</a:t>
            </a:r>
            <a:endParaRPr lang="fr-FR" sz="2400" b="1" dirty="0">
              <a:solidFill>
                <a:srgbClr val="000000"/>
              </a:solidFill>
              <a:latin typeface="Comic Sans MS" pitchFamily="66" charset="0"/>
            </a:endParaRPr>
          </a:p>
          <a:p>
            <a:endParaRPr lang="fr-FR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comment je le fais:</a:t>
            </a:r>
          </a:p>
          <a:p>
            <a:r>
              <a:rPr lang="fr-FR" sz="2400" dirty="0" smtClean="0">
                <a:solidFill>
                  <a:srgbClr val="000000"/>
                </a:solidFill>
                <a:latin typeface="Comic Sans MS" pitchFamily="66" charset="0"/>
              </a:rPr>
              <a:t>j’observe l’aspect de la roche </a:t>
            </a:r>
            <a:r>
              <a:rPr lang="fr-FR" sz="2400" dirty="0" smtClean="0">
                <a:latin typeface="Comic Sans MS" pitchFamily="66" charset="0"/>
              </a:rPr>
              <a:t>à </a:t>
            </a:r>
            <a:r>
              <a:rPr lang="fr-FR" sz="2400" dirty="0">
                <a:latin typeface="Comic Sans MS" pitchFamily="66" charset="0"/>
              </a:rPr>
              <a:t>l’œil nu </a:t>
            </a:r>
            <a:r>
              <a:rPr lang="fr-FR" sz="2400" dirty="0" smtClean="0">
                <a:latin typeface="Comic Sans MS" pitchFamily="66" charset="0"/>
              </a:rPr>
              <a:t>et </a:t>
            </a:r>
            <a:r>
              <a:rPr lang="fr-FR" sz="2400" dirty="0">
                <a:latin typeface="Comic Sans MS" pitchFamily="66" charset="0"/>
              </a:rPr>
              <a:t>au microscope polarisant en LPNA et </a:t>
            </a:r>
            <a:r>
              <a:rPr lang="fr-FR" sz="2400" dirty="0" smtClean="0">
                <a:latin typeface="Comic Sans MS" pitchFamily="66" charset="0"/>
              </a:rPr>
              <a:t>LPA pour identifier </a:t>
            </a:r>
            <a:r>
              <a:rPr lang="fr-FR" sz="2400" dirty="0">
                <a:latin typeface="Comic Sans MS" pitchFamily="66" charset="0"/>
              </a:rPr>
              <a:t>ses </a:t>
            </a:r>
            <a:r>
              <a:rPr lang="fr-FR" sz="2400" dirty="0" smtClean="0">
                <a:latin typeface="Comic Sans MS" pitchFamily="66" charset="0"/>
              </a:rPr>
              <a:t>minéraux. </a:t>
            </a:r>
          </a:p>
          <a:p>
            <a:pPr marL="342900" indent="-342900">
              <a:buFontTx/>
              <a:buChar char="-"/>
            </a:pPr>
            <a:endParaRPr lang="fr-FR" sz="2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Résultats attendus:</a:t>
            </a:r>
            <a:endParaRPr lang="fr-FR" sz="2400" dirty="0" smtClean="0">
              <a:latin typeface="Comic Sans MS" pitchFamily="66" charset="0"/>
              <a:sym typeface="Wingdings" pitchFamily="2" charset="2"/>
            </a:endParaRPr>
          </a:p>
          <a:p>
            <a:r>
              <a:rPr lang="fr-FR" sz="2400" dirty="0" smtClean="0">
                <a:latin typeface="Comic Sans MS" pitchFamily="66" charset="0"/>
                <a:sym typeface="Wingdings" pitchFamily="2" charset="2"/>
              </a:rPr>
              <a:t>Si la </a:t>
            </a:r>
            <a:r>
              <a:rPr lang="fr-FR" sz="2400" dirty="0">
                <a:latin typeface="Comic Sans MS" pitchFamily="66" charset="0"/>
                <a:sym typeface="Wingdings" pitchFamily="2" charset="2"/>
              </a:rPr>
              <a:t>roche X est bien d’origine </a:t>
            </a:r>
            <a:r>
              <a:rPr lang="fr-FR" sz="2400" dirty="0" smtClean="0">
                <a:latin typeface="Comic Sans MS" pitchFamily="66" charset="0"/>
                <a:sym typeface="Wingdings" pitchFamily="2" charset="2"/>
              </a:rPr>
              <a:t>océanique alors elle doit </a:t>
            </a:r>
            <a:r>
              <a:rPr lang="fr-FR" sz="2400" dirty="0" smtClean="0">
                <a:latin typeface="Comic Sans MS" pitchFamily="66" charset="0"/>
                <a:sym typeface="Wingdings" pitchFamily="2" charset="2"/>
              </a:rPr>
              <a:t>renfermer majoritairement (d’après DOC 3)</a:t>
            </a:r>
            <a:endParaRPr lang="fr-FR" sz="24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2400" dirty="0" err="1" smtClean="0">
                <a:latin typeface="Comic Sans MS" pitchFamily="66" charset="0"/>
              </a:rPr>
              <a:t>pyr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smtClean="0">
                <a:latin typeface="Comic Sans MS" pitchFamily="66" charset="0"/>
              </a:rPr>
              <a:t>et </a:t>
            </a:r>
            <a:r>
              <a:rPr lang="fr-FR" sz="2400" dirty="0" err="1" smtClean="0">
                <a:latin typeface="Comic Sans MS" pitchFamily="66" charset="0"/>
              </a:rPr>
              <a:t>feldsp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b="1" dirty="0" smtClean="0">
                <a:latin typeface="Comic Sans MS" pitchFamily="66" charset="0"/>
              </a:rPr>
              <a:t>majoritaires </a:t>
            </a:r>
            <a:r>
              <a:rPr lang="fr-FR" sz="2400" dirty="0" smtClean="0">
                <a:latin typeface="Comic Sans MS" pitchFamily="66" charset="0"/>
                <a:sym typeface="Wingdings" pitchFamily="2" charset="2"/>
              </a:rPr>
              <a:t>( + éventuellement un peu d’amphiboles et olivine)</a:t>
            </a:r>
            <a:endParaRPr lang="fr-FR" sz="2400" dirty="0" smtClean="0">
              <a:latin typeface="Comic Sans MS" pitchFamily="66" charset="0"/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fr-FR" sz="240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fr-FR" sz="2400" dirty="0" smtClean="0">
                <a:latin typeface="Comic Sans MS" pitchFamily="66" charset="0"/>
                <a:sym typeface="Wingdings" pitchFamily="2" charset="2"/>
              </a:rPr>
              <a:t>pas de quartz ni de </a:t>
            </a:r>
            <a:r>
              <a:rPr lang="fr-FR" sz="2400" dirty="0" err="1" smtClean="0">
                <a:latin typeface="Comic Sans MS" pitchFamily="66" charset="0"/>
                <a:sym typeface="Wingdings" pitchFamily="2" charset="2"/>
              </a:rPr>
              <a:t>feldpaths</a:t>
            </a:r>
            <a:r>
              <a:rPr lang="fr-FR" sz="2400" dirty="0" smtClean="0">
                <a:latin typeface="Comic Sans MS" pitchFamily="66" charset="0"/>
                <a:sym typeface="Wingdings" pitchFamily="2" charset="2"/>
              </a:rPr>
              <a:t> alcalins</a:t>
            </a:r>
            <a:endParaRPr lang="fr-FR" sz="2400" dirty="0" smtClean="0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9512" y="476672"/>
            <a:ext cx="8676456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zh-CN" sz="2000" b="1" dirty="0" smtClean="0">
                <a:latin typeface="Comic Sans MS" pitchFamily="66" charset="0"/>
                <a:ea typeface="Calibri" pitchFamily="34" charset="0"/>
                <a:cs typeface="Arial" pitchFamily="34" charset="0"/>
              </a:rPr>
              <a:t>1. A</a:t>
            </a:r>
            <a:r>
              <a:rPr kumimoji="0" lang="fr-FR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rguments qui permettent de confirmer l’origine océanique de cette roche. </a:t>
            </a:r>
            <a:endParaRPr kumimoji="0" lang="fr-FR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Etape 1 : Concevoir une stratégie pour résoudre une situation problème 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630560"/>
            <a:ext cx="8676456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zh-CN" sz="2000" b="1" dirty="0" smtClean="0">
                <a:latin typeface="Comic Sans MS" pitchFamily="66" charset="0"/>
                <a:ea typeface="Calibri" pitchFamily="34" charset="0"/>
                <a:cs typeface="Arial" pitchFamily="34" charset="0"/>
              </a:rPr>
              <a:t>2. </a:t>
            </a:r>
            <a:r>
              <a:rPr lang="fr-FR" altLang="zh-CN" sz="2000" b="1" dirty="0" smtClean="0">
                <a:latin typeface="Comic Sans MS" pitchFamily="66" charset="0"/>
                <a:ea typeface="Calibri" pitchFamily="34" charset="0"/>
                <a:cs typeface="Arial" pitchFamily="34" charset="0"/>
              </a:rPr>
              <a:t>Justification de la méthode de datation</a:t>
            </a:r>
            <a:endParaRPr kumimoji="0" lang="fr-FR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IDENTIFICATION ET DATATION D’UNE ROCHE X RETROUVEE DANS LES ALPES</a:t>
            </a:r>
            <a:endParaRPr lang="fr-FR" dirty="0"/>
          </a:p>
        </p:txBody>
      </p:sp>
      <p:pic>
        <p:nvPicPr>
          <p:cNvPr id="1026" name="Picture 2" descr="B:\01_FABRE 2020-2021-NEW-\01_COURS SVT SPE TERM\01_Geol Passe Terre + Datations\xx_Ressources en vrac\CARTO France mIlion EL\Infoterre\infoterre_Alpes 50 000.jpg"/>
          <p:cNvPicPr>
            <a:picLocks noChangeAspect="1" noChangeArrowheads="1"/>
          </p:cNvPicPr>
          <p:nvPr/>
        </p:nvPicPr>
        <p:blipFill>
          <a:blip r:embed="rId2" cstate="print"/>
          <a:srcRect l="48119" t="39009" r="14896" b="14181"/>
          <a:stretch>
            <a:fillRect/>
          </a:stretch>
        </p:blipFill>
        <p:spPr bwMode="auto">
          <a:xfrm>
            <a:off x="395536" y="1104999"/>
            <a:ext cx="8147705" cy="525658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771800" y="6361583"/>
            <a:ext cx="4592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Comic Sans MS" pitchFamily="66" charset="0"/>
              </a:rPr>
              <a:t>: Zone de prélèvement des échantillons de la roche X</a:t>
            </a:r>
            <a:endParaRPr lang="fr-FR" sz="1400" dirty="0">
              <a:latin typeface="Comic Sans MS" pitchFamily="66" charset="0"/>
            </a:endParaRPr>
          </a:p>
        </p:txBody>
      </p:sp>
      <p:sp>
        <p:nvSpPr>
          <p:cNvPr id="7" name="Organigramme : Décision 6"/>
          <p:cNvSpPr/>
          <p:nvPr/>
        </p:nvSpPr>
        <p:spPr>
          <a:xfrm>
            <a:off x="2555776" y="6433591"/>
            <a:ext cx="214949" cy="144016"/>
          </a:xfrm>
          <a:prstGeom prst="flowChartDecisi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Décision 7"/>
          <p:cNvSpPr/>
          <p:nvPr/>
        </p:nvSpPr>
        <p:spPr>
          <a:xfrm>
            <a:off x="3131840" y="3337247"/>
            <a:ext cx="214949" cy="144016"/>
          </a:xfrm>
          <a:prstGeom prst="flowChartDecisi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23528" y="404664"/>
            <a:ext cx="8347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DOC 1 :  Détail de la carte géologique </a:t>
            </a:r>
            <a:r>
              <a:rPr lang="fr-FR" smtClean="0">
                <a:latin typeface="Comic Sans MS" pitchFamily="66" charset="0"/>
              </a:rPr>
              <a:t>au millionième </a:t>
            </a:r>
            <a:r>
              <a:rPr lang="fr-FR" dirty="0" smtClean="0">
                <a:latin typeface="Comic Sans MS" pitchFamily="66" charset="0"/>
              </a:rPr>
              <a:t>indiquant la zone de prélèvement des échantillons de la roche X (voir légende sur fichier annexe)</a:t>
            </a:r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IDENTIFICATION ET DATATION D’UNE ROCHE X RETROUVEE DANS LES ALPES</a:t>
            </a:r>
            <a:endParaRPr lang="fr-FR" dirty="0"/>
          </a:p>
        </p:txBody>
      </p:sp>
      <p:pic>
        <p:nvPicPr>
          <p:cNvPr id="1026" name="Picture 2" descr="B:\01_FABRE 2020-2021-NEW-\01_COURS SVT SPE TERM\01_Geol Passe Terre + Datations\xx_Ressources en vrac\CARTO France mIlion EL\Infoterre\infoterre_Alpes 50 000.jpg"/>
          <p:cNvPicPr>
            <a:picLocks noChangeAspect="1" noChangeArrowheads="1"/>
          </p:cNvPicPr>
          <p:nvPr/>
        </p:nvPicPr>
        <p:blipFill>
          <a:blip r:embed="rId2" cstate="print"/>
          <a:srcRect l="48119" t="39009" r="14896" b="14181"/>
          <a:stretch>
            <a:fillRect/>
          </a:stretch>
        </p:blipFill>
        <p:spPr bwMode="auto">
          <a:xfrm>
            <a:off x="395536" y="1104999"/>
            <a:ext cx="8147705" cy="525658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771800" y="6361583"/>
            <a:ext cx="4592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Comic Sans MS" pitchFamily="66" charset="0"/>
              </a:rPr>
              <a:t>: Zone de prélèvement des échantillons de la roche X</a:t>
            </a:r>
            <a:endParaRPr lang="fr-FR" sz="1400" dirty="0">
              <a:latin typeface="Comic Sans MS" pitchFamily="66" charset="0"/>
            </a:endParaRPr>
          </a:p>
        </p:txBody>
      </p:sp>
      <p:sp>
        <p:nvSpPr>
          <p:cNvPr id="7" name="Organigramme : Décision 6"/>
          <p:cNvSpPr/>
          <p:nvPr/>
        </p:nvSpPr>
        <p:spPr>
          <a:xfrm>
            <a:off x="2555776" y="6433591"/>
            <a:ext cx="214949" cy="144016"/>
          </a:xfrm>
          <a:prstGeom prst="flowChartDecisi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Décision 7"/>
          <p:cNvSpPr/>
          <p:nvPr/>
        </p:nvSpPr>
        <p:spPr>
          <a:xfrm>
            <a:off x="3131840" y="3337247"/>
            <a:ext cx="214949" cy="144016"/>
          </a:xfrm>
          <a:prstGeom prst="flowChartDecisi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23528" y="404664"/>
            <a:ext cx="8347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DOC 1 :  Détail de la carte géologique </a:t>
            </a:r>
            <a:r>
              <a:rPr lang="fr-FR" smtClean="0">
                <a:latin typeface="Comic Sans MS" pitchFamily="66" charset="0"/>
              </a:rPr>
              <a:t>au millionième </a:t>
            </a:r>
            <a:r>
              <a:rPr lang="fr-FR" dirty="0" smtClean="0">
                <a:latin typeface="Comic Sans MS" pitchFamily="66" charset="0"/>
              </a:rPr>
              <a:t>indiquant la zone de prélèvement des échantillons de la roche X (voir légende sur fichier annexe)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44008" y="1556792"/>
            <a:ext cx="73289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>
                <a:latin typeface="Comic Sans MS" pitchFamily="66" charset="0"/>
              </a:rPr>
              <a:t>j2c</a:t>
            </a:r>
            <a:endParaRPr lang="fr-FR" sz="2800" dirty="0"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059832" y="1844824"/>
            <a:ext cx="57419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>
                <a:latin typeface="Comic Sans MS" pitchFamily="66" charset="0"/>
              </a:rPr>
              <a:t>t3</a:t>
            </a:r>
            <a:endParaRPr lang="fr-FR" sz="2800" dirty="0">
              <a:latin typeface="Comic Sans MS" pitchFamily="66" charset="0"/>
            </a:endParaRPr>
          </a:p>
        </p:txBody>
      </p:sp>
      <p:cxnSp>
        <p:nvCxnSpPr>
          <p:cNvPr id="13" name="Connecteur droit avec flèche 12"/>
          <p:cNvCxnSpPr>
            <a:stCxn id="11" idx="2"/>
          </p:cNvCxnSpPr>
          <p:nvPr/>
        </p:nvCxnSpPr>
        <p:spPr>
          <a:xfrm flipH="1">
            <a:off x="2843808" y="2368044"/>
            <a:ext cx="503122" cy="916940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3995936" y="2060848"/>
            <a:ext cx="719146" cy="432048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5&quot;/&gt;&lt;property id=&quot;20307&quot; value=&quot;257&quot;/&gt;&lt;/object&gt;&lt;object type=&quot;3&quot; unique_id=&quot;10070&quot;&gt;&lt;property id=&quot;20148&quot; value=&quot;5&quot;/&gt;&lt;property id=&quot;20300&quot; value=&quot;Slide 3&quot;/&gt;&lt;property id=&quot;20307&quot; value=&quot;258&quot;/&gt;&lt;/object&gt;&lt;object type=&quot;3&quot; unique_id=&quot;10071&quot;&gt;&lt;property id=&quot;20148&quot; value=&quot;5&quot;/&gt;&lt;property id=&quot;20300&quot; value=&quot;Slide 20&quot;/&gt;&lt;property id=&quot;20307&quot; value=&quot;259&quot;/&gt;&lt;/object&gt;&lt;object type=&quot;3&quot; unique_id=&quot;10072&quot;&gt;&lt;property id=&quot;20148&quot; value=&quot;5&quot;/&gt;&lt;property id=&quot;20300&quot; value=&quot;Slide 23&quot;/&gt;&lt;property id=&quot;20307&quot; value=&quot;260&quot;/&gt;&lt;/object&gt;&lt;object type=&quot;3&quot; unique_id=&quot;10114&quot;&gt;&lt;property id=&quot;20148&quot; value=&quot;5&quot;/&gt;&lt;property id=&quot;20300&quot; value=&quot;Slide 7&quot;/&gt;&lt;property id=&quot;20307&quot; value=&quot;262&quot;/&gt;&lt;/object&gt;&lt;object type=&quot;3&quot; unique_id=&quot;10116&quot;&gt;&lt;property id=&quot;20148&quot; value=&quot;5&quot;/&gt;&lt;property id=&quot;20300&quot; value=&quot;Slide 29&quot;/&gt;&lt;property id=&quot;20307&quot; value=&quot;264&quot;/&gt;&lt;/object&gt;&lt;object type=&quot;3&quot; unique_id=&quot;10228&quot;&gt;&lt;property id=&quot;20148&quot; value=&quot;5&quot;/&gt;&lt;property id=&quot;20300&quot; value=&quot;Slide 6&quot;/&gt;&lt;property id=&quot;20307&quot; value=&quot;265&quot;/&gt;&lt;/object&gt;&lt;object type=&quot;3&quot; unique_id=&quot;10229&quot;&gt;&lt;property id=&quot;20148&quot; value=&quot;5&quot;/&gt;&lt;property id=&quot;20300&quot; value=&quot;Slide 18&quot;/&gt;&lt;property id=&quot;20307&quot; value=&quot;266&quot;/&gt;&lt;/object&gt;&lt;object type=&quot;3&quot; unique_id=&quot;10342&quot;&gt;&lt;property id=&quot;20148&quot; value=&quot;5&quot;/&gt;&lt;property id=&quot;20300&quot; value=&quot;Slide 21&quot;/&gt;&lt;property id=&quot;20307&quot; value=&quot;268&quot;/&gt;&lt;/object&gt;&lt;object type=&quot;3&quot; unique_id=&quot;10343&quot;&gt;&lt;property id=&quot;20148&quot; value=&quot;5&quot;/&gt;&lt;property id=&quot;20300&quot; value=&quot;Slide 22&quot;/&gt;&lt;property id=&quot;20307&quot; value=&quot;269&quot;/&gt;&lt;/object&gt;&lt;object type=&quot;3&quot; unique_id=&quot;10344&quot;&gt;&lt;property id=&quot;20148&quot; value=&quot;5&quot;/&gt;&lt;property id=&quot;20300&quot; value=&quot;Slide 24&quot;/&gt;&lt;property id=&quot;20307&quot; value=&quot;271&quot;/&gt;&lt;/object&gt;&lt;object type=&quot;3&quot; unique_id=&quot;10345&quot;&gt;&lt;property id=&quot;20148&quot; value=&quot;5&quot;/&gt;&lt;property id=&quot;20300&quot; value=&quot;Slide 28&quot;/&gt;&lt;property id=&quot;20307&quot; value=&quot;270&quot;/&gt;&lt;/object&gt;&lt;object type=&quot;3&quot; unique_id=&quot;10476&quot;&gt;&lt;property id=&quot;20148&quot; value=&quot;5&quot;/&gt;&lt;property id=&quot;20300&quot; value=&quot;Slide 26&quot;/&gt;&lt;property id=&quot;20307&quot; value=&quot;272&quot;/&gt;&lt;/object&gt;&lt;object type=&quot;3&quot; unique_id=&quot;10477&quot;&gt;&lt;property id=&quot;20148&quot; value=&quot;5&quot;/&gt;&lt;property id=&quot;20300&quot; value=&quot;Slide 27&quot;/&gt;&lt;property id=&quot;20307&quot; value=&quot;273&quot;/&gt;&lt;/object&gt;&lt;object type=&quot;3&quot; unique_id=&quot;10496&quot;&gt;&lt;property id=&quot;20148&quot; value=&quot;5&quot;/&gt;&lt;property id=&quot;20300&quot; value=&quot;Slide 1&quot;/&gt;&lt;property id=&quot;20307&quot; value=&quot;274&quot;/&gt;&lt;/object&gt;&lt;object type=&quot;3&quot; unique_id=&quot;10592&quot;&gt;&lt;property id=&quot;20148&quot; value=&quot;5&quot;/&gt;&lt;property id=&quot;20300&quot; value=&quot;Slide 2&quot;/&gt;&lt;property id=&quot;20307&quot; value=&quot;275&quot;/&gt;&lt;/object&gt;&lt;object type=&quot;3&quot; unique_id=&quot;10815&quot;&gt;&lt;property id=&quot;20148&quot; value=&quot;5&quot;/&gt;&lt;property id=&quot;20300&quot; value=&quot;Slide 4&quot;/&gt;&lt;property id=&quot;20307&quot; value=&quot;276&quot;/&gt;&lt;/object&gt;&lt;object type=&quot;3&quot; unique_id=&quot;10816&quot;&gt;&lt;property id=&quot;20148&quot; value=&quot;5&quot;/&gt;&lt;property id=&quot;20300&quot; value=&quot;Slide 5&quot;/&gt;&lt;property id=&quot;20307&quot; value=&quot;277&quot;/&gt;&lt;/object&gt;&lt;object type=&quot;3&quot; unique_id=&quot;11037&quot;&gt;&lt;property id=&quot;20148&quot; value=&quot;5&quot;/&gt;&lt;property id=&quot;20300&quot; value=&quot;Slide 8&quot;/&gt;&lt;property id=&quot;20307&quot; value=&quot;278&quot;/&gt;&lt;/object&gt;&lt;object type=&quot;3&quot; unique_id=&quot;11038&quot;&gt;&lt;property id=&quot;20148&quot; value=&quot;5&quot;/&gt;&lt;property id=&quot;20300&quot; value=&quot;Slide 12&quot;/&gt;&lt;property id=&quot;20307&quot; value=&quot;283&quot;/&gt;&lt;/object&gt;&lt;object type=&quot;3&quot; unique_id=&quot;11039&quot;&gt;&lt;property id=&quot;20148&quot; value=&quot;5&quot;/&gt;&lt;property id=&quot;20300&quot; value=&quot;Slide 10&quot;/&gt;&lt;property id=&quot;20307&quot; value=&quot;282&quot;/&gt;&lt;/object&gt;&lt;object type=&quot;3&quot; unique_id=&quot;11041&quot;&gt;&lt;property id=&quot;20148&quot; value=&quot;5&quot;/&gt;&lt;property id=&quot;20300&quot; value=&quot;Slide 16&quot;/&gt;&lt;property id=&quot;20307&quot; value=&quot;280&quot;/&gt;&lt;/object&gt;&lt;object type=&quot;3&quot; unique_id=&quot;11042&quot;&gt;&lt;property id=&quot;20148&quot; value=&quot;5&quot;/&gt;&lt;property id=&quot;20300&quot; value=&quot;Slide 15&quot;/&gt;&lt;property id=&quot;20307&quot; value=&quot;281&quot;/&gt;&lt;/object&gt;&lt;object type=&quot;3&quot; unique_id=&quot;11147&quot;&gt;&lt;property id=&quot;20148&quot; value=&quot;5&quot;/&gt;&lt;property id=&quot;20300&quot; value=&quot;Slide 11&quot;/&gt;&lt;property id=&quot;20307&quot; value=&quot;284&quot;/&gt;&lt;/object&gt;&lt;object type=&quot;3&quot; unique_id=&quot;11148&quot;&gt;&lt;property id=&quot;20148&quot; value=&quot;5&quot;/&gt;&lt;property id=&quot;20300&quot; value=&quot;Slide 9&quot;/&gt;&lt;property id=&quot;20307&quot; value=&quot;285&quot;/&gt;&lt;/object&gt;&lt;object type=&quot;3&quot; unique_id=&quot;11233&quot;&gt;&lt;property id=&quot;20148&quot; value=&quot;5&quot;/&gt;&lt;property id=&quot;20300&quot; value=&quot;Slide 13&quot;/&gt;&lt;property id=&quot;20307&quot; value=&quot;286&quot;/&gt;&lt;/object&gt;&lt;object type=&quot;3&quot; unique_id=&quot;11466&quot;&gt;&lt;property id=&quot;20148&quot; value=&quot;5&quot;/&gt;&lt;property id=&quot;20300&quot; value=&quot;Slide 14&quot;/&gt;&lt;property id=&quot;20307&quot; value=&quot;288&quot;/&gt;&lt;/object&gt;&lt;object type=&quot;3&quot; unique_id=&quot;11467&quot;&gt;&lt;property id=&quot;20148&quot; value=&quot;5&quot;/&gt;&lt;property id=&quot;20300&quot; value=&quot;Slide 17&quot;/&gt;&lt;property id=&quot;20307&quot; value=&quot;287&quot;/&gt;&lt;/object&gt;&lt;object type=&quot;3&quot; unique_id=&quot;11559&quot;&gt;&lt;property id=&quot;20148&quot; value=&quot;5&quot;/&gt;&lt;property id=&quot;20300&quot; value=&quot;Slide 19&quot;/&gt;&lt;property id=&quot;20307&quot; value=&quot;28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1940</Words>
  <Application>Microsoft Office PowerPoint</Application>
  <PresentationFormat>Affichage à l'écran (4:3)</PresentationFormat>
  <Paragraphs>339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Utilisateur Windows</cp:lastModifiedBy>
  <cp:revision>39</cp:revision>
  <dcterms:created xsi:type="dcterms:W3CDTF">2020-08-22T10:26:30Z</dcterms:created>
  <dcterms:modified xsi:type="dcterms:W3CDTF">2020-08-22T12:06:58Z</dcterms:modified>
</cp:coreProperties>
</file>